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300" r:id="rId4"/>
    <p:sldId id="299" r:id="rId5"/>
    <p:sldId id="277" r:id="rId6"/>
    <p:sldId id="276" r:id="rId7"/>
    <p:sldId id="278" r:id="rId8"/>
    <p:sldId id="279" r:id="rId9"/>
    <p:sldId id="283" r:id="rId10"/>
    <p:sldId id="274" r:id="rId1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2B3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īna Kudiņa" userId="effbacfc-243c-4d2c-a815-93078fd476ab" providerId="ADAL" clId="{3BC89E28-F790-4E99-A688-65ACC55C7628}"/>
    <pc:docChg chg="custSel modSld">
      <pc:chgData name="Katrīna Kudiņa" userId="effbacfc-243c-4d2c-a815-93078fd476ab" providerId="ADAL" clId="{3BC89E28-F790-4E99-A688-65ACC55C7628}" dt="2021-04-07T08:18:42.151" v="3" actId="20577"/>
      <pc:docMkLst>
        <pc:docMk/>
      </pc:docMkLst>
      <pc:sldChg chg="modSp mod">
        <pc:chgData name="Katrīna Kudiņa" userId="effbacfc-243c-4d2c-a815-93078fd476ab" providerId="ADAL" clId="{3BC89E28-F790-4E99-A688-65ACC55C7628}" dt="2021-04-07T08:18:42.151" v="3" actId="20577"/>
        <pc:sldMkLst>
          <pc:docMk/>
          <pc:sldMk cId="854864791" sldId="276"/>
        </pc:sldMkLst>
        <pc:spChg chg="mod">
          <ac:chgData name="Katrīna Kudiņa" userId="effbacfc-243c-4d2c-a815-93078fd476ab" providerId="ADAL" clId="{3BC89E28-F790-4E99-A688-65ACC55C7628}" dt="2021-04-07T08:18:42.151" v="3" actId="20577"/>
          <ac:spMkLst>
            <pc:docMk/>
            <pc:sldMk cId="854864791" sldId="27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1363" y="4021915"/>
            <a:ext cx="9144000" cy="1240550"/>
          </a:xfrm>
        </p:spPr>
        <p:txBody>
          <a:bodyPr>
            <a:normAutofit/>
          </a:bodyPr>
          <a:lstStyle>
            <a:lvl1pPr marL="0" indent="0" algn="ctr">
              <a:buNone/>
              <a:defRPr sz="4000">
                <a:solidFill>
                  <a:srgbClr val="2B34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v-LV" dirty="0"/>
          </a:p>
        </p:txBody>
      </p:sp>
      <p:sp>
        <p:nvSpPr>
          <p:cNvPr id="4" name="Date Placeholder 3"/>
          <p:cNvSpPr>
            <a:spLocks noGrp="1"/>
          </p:cNvSpPr>
          <p:nvPr>
            <p:ph type="dt" sz="half" idx="10"/>
          </p:nvPr>
        </p:nvSpPr>
        <p:spPr/>
        <p:txBody>
          <a:bodyPr/>
          <a:lstStyle/>
          <a:p>
            <a:fld id="{FB6EAAC1-84F6-4D17-B099-96BE9C447EC3}" type="datetimeFigureOut">
              <a:rPr lang="lv-LV" smtClean="0"/>
              <a:t>07.04.2021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FC3F9C-FB9C-42FD-9AA9-7355044E77DD}" type="slidenum">
              <a:rPr lang="lv-LV" smtClean="0"/>
              <a:t>‹#›</a:t>
            </a:fld>
            <a:endParaRPr lang="lv-LV"/>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9743" y="4480897"/>
            <a:ext cx="1875453" cy="1875453"/>
          </a:xfrm>
          <a:prstGeom prst="rect">
            <a:avLst/>
          </a:prstGeom>
        </p:spPr>
      </p:pic>
    </p:spTree>
    <p:extLst>
      <p:ext uri="{BB962C8B-B14F-4D97-AF65-F5344CB8AC3E}">
        <p14:creationId xmlns:p14="http://schemas.microsoft.com/office/powerpoint/2010/main" val="220259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FB6EAAC1-84F6-4D17-B099-96BE9C447EC3}" type="datetimeFigureOut">
              <a:rPr lang="lv-LV" smtClean="0"/>
              <a:t>07.04.2021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FC3F9C-FB9C-42FD-9AA9-7355044E77DD}" type="slidenum">
              <a:rPr lang="lv-LV" smtClean="0"/>
              <a:t>‹#›</a:t>
            </a:fld>
            <a:endParaRPr lang="lv-LV"/>
          </a:p>
        </p:txBody>
      </p:sp>
    </p:spTree>
    <p:extLst>
      <p:ext uri="{BB962C8B-B14F-4D97-AF65-F5344CB8AC3E}">
        <p14:creationId xmlns:p14="http://schemas.microsoft.com/office/powerpoint/2010/main" val="136769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FB6EAAC1-84F6-4D17-B099-96BE9C447EC3}" type="datetimeFigureOut">
              <a:rPr lang="lv-LV" smtClean="0"/>
              <a:t>07.04.2021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FC3F9C-FB9C-42FD-9AA9-7355044E77DD}" type="slidenum">
              <a:rPr lang="lv-LV" smtClean="0"/>
              <a:t>‹#›</a:t>
            </a:fld>
            <a:endParaRPr lang="lv-LV"/>
          </a:p>
        </p:txBody>
      </p:sp>
    </p:spTree>
    <p:extLst>
      <p:ext uri="{BB962C8B-B14F-4D97-AF65-F5344CB8AC3E}">
        <p14:creationId xmlns:p14="http://schemas.microsoft.com/office/powerpoint/2010/main" val="105481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lv-LV" dirty="0"/>
          </a:p>
        </p:txBody>
      </p:sp>
      <p:sp>
        <p:nvSpPr>
          <p:cNvPr id="3" name="Content Placeholder 2"/>
          <p:cNvSpPr>
            <a:spLocks noGrp="1"/>
          </p:cNvSpPr>
          <p:nvPr>
            <p:ph idx="1"/>
          </p:nvPr>
        </p:nvSpPr>
        <p:spPr/>
        <p:txBody>
          <a:bodyPr/>
          <a:lstStyle>
            <a:lvl1pPr>
              <a:defRPr>
                <a:solidFill>
                  <a:srgbClr val="2B3480"/>
                </a:solidFill>
              </a:defRPr>
            </a:lvl1pPr>
            <a:lvl2pPr>
              <a:defRPr>
                <a:solidFill>
                  <a:srgbClr val="2B3480"/>
                </a:solidFill>
              </a:defRPr>
            </a:lvl2pPr>
            <a:lvl3pPr>
              <a:defRPr>
                <a:solidFill>
                  <a:srgbClr val="2B3480"/>
                </a:solidFill>
              </a:defRPr>
            </a:lvl3pPr>
            <a:lvl4pPr>
              <a:defRPr>
                <a:solidFill>
                  <a:srgbClr val="2B3480"/>
                </a:solidFill>
              </a:defRPr>
            </a:lvl4pPr>
            <a:lvl5pPr>
              <a:defRPr>
                <a:solidFill>
                  <a:srgbClr val="2B348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10"/>
          </p:nvPr>
        </p:nvSpPr>
        <p:spPr/>
        <p:txBody>
          <a:bodyPr/>
          <a:lstStyle/>
          <a:p>
            <a:fld id="{FB6EAAC1-84F6-4D17-B099-96BE9C447EC3}" type="datetimeFigureOut">
              <a:rPr lang="lv-LV" smtClean="0"/>
              <a:t>07.04.2021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FC3F9C-FB9C-42FD-9AA9-7355044E77DD}" type="slidenum">
              <a:rPr lang="lv-LV" smtClean="0"/>
              <a:t>‹#›</a:t>
            </a:fld>
            <a:endParaRPr lang="lv-LV"/>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8545" y="5146686"/>
            <a:ext cx="1482455" cy="1482455"/>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10600" y="5956044"/>
            <a:ext cx="1872580" cy="534172"/>
          </a:xfrm>
          <a:prstGeom prst="rect">
            <a:avLst/>
          </a:prstGeom>
        </p:spPr>
      </p:pic>
    </p:spTree>
    <p:extLst>
      <p:ext uri="{BB962C8B-B14F-4D97-AF65-F5344CB8AC3E}">
        <p14:creationId xmlns:p14="http://schemas.microsoft.com/office/powerpoint/2010/main" val="31528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6EAAC1-84F6-4D17-B099-96BE9C447EC3}" type="datetimeFigureOut">
              <a:rPr lang="lv-LV" smtClean="0"/>
              <a:t>07.04.2021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FC3F9C-FB9C-42FD-9AA9-7355044E77DD}" type="slidenum">
              <a:rPr lang="lv-LV" smtClean="0"/>
              <a:t>‹#›</a:t>
            </a:fld>
            <a:endParaRPr lang="lv-LV"/>
          </a:p>
        </p:txBody>
      </p:sp>
    </p:spTree>
    <p:extLst>
      <p:ext uri="{BB962C8B-B14F-4D97-AF65-F5344CB8AC3E}">
        <p14:creationId xmlns:p14="http://schemas.microsoft.com/office/powerpoint/2010/main" val="3284361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FB6EAAC1-84F6-4D17-B099-96BE9C447EC3}" type="datetimeFigureOut">
              <a:rPr lang="lv-LV" smtClean="0"/>
              <a:t>07.04.2021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AFC3F9C-FB9C-42FD-9AA9-7355044E77DD}" type="slidenum">
              <a:rPr lang="lv-LV" smtClean="0"/>
              <a:t>‹#›</a:t>
            </a:fld>
            <a:endParaRPr lang="lv-LV"/>
          </a:p>
        </p:txBody>
      </p:sp>
    </p:spTree>
    <p:extLst>
      <p:ext uri="{BB962C8B-B14F-4D97-AF65-F5344CB8AC3E}">
        <p14:creationId xmlns:p14="http://schemas.microsoft.com/office/powerpoint/2010/main" val="199114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FB6EAAC1-84F6-4D17-B099-96BE9C447EC3}" type="datetimeFigureOut">
              <a:rPr lang="lv-LV" smtClean="0"/>
              <a:t>07.04.2021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7AFC3F9C-FB9C-42FD-9AA9-7355044E77DD}" type="slidenum">
              <a:rPr lang="lv-LV" smtClean="0"/>
              <a:t>‹#›</a:t>
            </a:fld>
            <a:endParaRPr lang="lv-LV"/>
          </a:p>
        </p:txBody>
      </p:sp>
    </p:spTree>
    <p:extLst>
      <p:ext uri="{BB962C8B-B14F-4D97-AF65-F5344CB8AC3E}">
        <p14:creationId xmlns:p14="http://schemas.microsoft.com/office/powerpoint/2010/main" val="195217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FB6EAAC1-84F6-4D17-B099-96BE9C447EC3}" type="datetimeFigureOut">
              <a:rPr lang="lv-LV" smtClean="0"/>
              <a:t>07.04.2021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7AFC3F9C-FB9C-42FD-9AA9-7355044E77DD}" type="slidenum">
              <a:rPr lang="lv-LV" smtClean="0"/>
              <a:t>‹#›</a:t>
            </a:fld>
            <a:endParaRPr lang="lv-LV"/>
          </a:p>
        </p:txBody>
      </p:sp>
    </p:spTree>
    <p:extLst>
      <p:ext uri="{BB962C8B-B14F-4D97-AF65-F5344CB8AC3E}">
        <p14:creationId xmlns:p14="http://schemas.microsoft.com/office/powerpoint/2010/main" val="106860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EAAC1-84F6-4D17-B099-96BE9C447EC3}" type="datetimeFigureOut">
              <a:rPr lang="lv-LV" smtClean="0"/>
              <a:t>07.04.2021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7AFC3F9C-FB9C-42FD-9AA9-7355044E77DD}" type="slidenum">
              <a:rPr lang="lv-LV" smtClean="0"/>
              <a:t>‹#›</a:t>
            </a:fld>
            <a:endParaRPr lang="lv-LV"/>
          </a:p>
        </p:txBody>
      </p:sp>
    </p:spTree>
    <p:extLst>
      <p:ext uri="{BB962C8B-B14F-4D97-AF65-F5344CB8AC3E}">
        <p14:creationId xmlns:p14="http://schemas.microsoft.com/office/powerpoint/2010/main" val="105455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6EAAC1-84F6-4D17-B099-96BE9C447EC3}" type="datetimeFigureOut">
              <a:rPr lang="lv-LV" smtClean="0"/>
              <a:t>07.04.2021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AFC3F9C-FB9C-42FD-9AA9-7355044E77DD}" type="slidenum">
              <a:rPr lang="lv-LV" smtClean="0"/>
              <a:t>‹#›</a:t>
            </a:fld>
            <a:endParaRPr lang="lv-LV"/>
          </a:p>
        </p:txBody>
      </p:sp>
    </p:spTree>
    <p:extLst>
      <p:ext uri="{BB962C8B-B14F-4D97-AF65-F5344CB8AC3E}">
        <p14:creationId xmlns:p14="http://schemas.microsoft.com/office/powerpoint/2010/main" val="409939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6EAAC1-84F6-4D17-B099-96BE9C447EC3}" type="datetimeFigureOut">
              <a:rPr lang="lv-LV" smtClean="0"/>
              <a:t>07.04.2021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AFC3F9C-FB9C-42FD-9AA9-7355044E77DD}" type="slidenum">
              <a:rPr lang="lv-LV" smtClean="0"/>
              <a:t>‹#›</a:t>
            </a:fld>
            <a:endParaRPr lang="lv-LV"/>
          </a:p>
        </p:txBody>
      </p:sp>
    </p:spTree>
    <p:extLst>
      <p:ext uri="{BB962C8B-B14F-4D97-AF65-F5344CB8AC3E}">
        <p14:creationId xmlns:p14="http://schemas.microsoft.com/office/powerpoint/2010/main" val="75692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EAAC1-84F6-4D17-B099-96BE9C447EC3}" type="datetimeFigureOut">
              <a:rPr lang="lv-LV" smtClean="0"/>
              <a:t>07.04.2021</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C3F9C-FB9C-42FD-9AA9-7355044E77DD}" type="slidenum">
              <a:rPr lang="lv-LV" smtClean="0"/>
              <a:t>‹#›</a:t>
            </a:fld>
            <a:endParaRPr lang="lv-LV"/>
          </a:p>
        </p:txBody>
      </p:sp>
    </p:spTree>
    <p:extLst>
      <p:ext uri="{BB962C8B-B14F-4D97-AF65-F5344CB8AC3E}">
        <p14:creationId xmlns:p14="http://schemas.microsoft.com/office/powerpoint/2010/main" val="3219603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atrina.kudina@viaa.gov.lv" TargetMode="External"/><Relationship Id="rId2" Type="http://schemas.openxmlformats.org/officeDocument/2006/relationships/hyperlink" Target="mailto:liene.cauna@viaa.gov.lv" TargetMode="External"/><Relationship Id="rId1" Type="http://schemas.openxmlformats.org/officeDocument/2006/relationships/slideLayout" Target="../slideLayouts/slideLayout2.xml"/><Relationship Id="rId6" Type="http://schemas.openxmlformats.org/officeDocument/2006/relationships/hyperlink" Target="mailto:reinis.tralmaks@viaa.gov.lv" TargetMode="External"/><Relationship Id="rId5" Type="http://schemas.openxmlformats.org/officeDocument/2006/relationships/hyperlink" Target="mailto:dace.straume@viaa.gov.lv" TargetMode="External"/><Relationship Id="rId4" Type="http://schemas.openxmlformats.org/officeDocument/2006/relationships/hyperlink" Target="mailto:ivars.gorda@viaa.gov.l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ebgate.ec.europa.eu/fpfis/wikis/pages/viewpage.action?pageId=46370340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ebgate.ec.europa.eu/erasmus-applications/screen/home" TargetMode="External"/><Relationship Id="rId2" Type="http://schemas.openxmlformats.org/officeDocument/2006/relationships/hyperlink" Target="https://viaa.gov.lv/lat/ek_izgl_programmas_iniciativas/erasmus_plus/par_macibu_mobilitatem/?tl_id=21447&amp;tls_id=3547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32500" lnSpcReduction="20000"/>
          </a:bodyPr>
          <a:lstStyle/>
          <a:p>
            <a:r>
              <a:rPr lang="lv-LV" altLang="lv-LV" sz="9600" b="1" dirty="0">
                <a:solidFill>
                  <a:srgbClr val="1C388C"/>
                </a:solidFill>
              </a:rPr>
              <a:t>Mācību mobilitātes pieaugušo, skolu un profesionālās izglītības sektorā</a:t>
            </a:r>
          </a:p>
          <a:p>
            <a:r>
              <a:rPr lang="lv-LV" altLang="lv-LV" sz="7400" b="1" dirty="0">
                <a:solidFill>
                  <a:srgbClr val="1C388C"/>
                </a:solidFill>
              </a:rPr>
              <a:t>Projektu vadības seminārs</a:t>
            </a:r>
          </a:p>
        </p:txBody>
      </p:sp>
      <p:sp>
        <p:nvSpPr>
          <p:cNvPr id="4" name="Footer Placeholder 4"/>
          <p:cNvSpPr>
            <a:spLocks noGrp="1"/>
          </p:cNvSpPr>
          <p:nvPr>
            <p:ph type="ftr" sz="quarter" idx="11"/>
          </p:nvPr>
        </p:nvSpPr>
        <p:spPr>
          <a:xfrm>
            <a:off x="4627668" y="6098560"/>
            <a:ext cx="3086100" cy="365125"/>
          </a:xfrm>
        </p:spPr>
        <p:txBody>
          <a:bodyPr/>
          <a:lstStyle/>
          <a:p>
            <a:r>
              <a:rPr lang="lv-LV" dirty="0"/>
              <a:t>Rīga, 2021.gada 26.marts</a:t>
            </a:r>
          </a:p>
        </p:txBody>
      </p:sp>
    </p:spTree>
    <p:extLst>
      <p:ext uri="{BB962C8B-B14F-4D97-AF65-F5344CB8AC3E}">
        <p14:creationId xmlns:p14="http://schemas.microsoft.com/office/powerpoint/2010/main" val="447611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ltLang="lv-LV" b="1" dirty="0"/>
              <a:t>Kontaktpersonas:</a:t>
            </a:r>
            <a:endParaRPr lang="lv-LV" dirty="0"/>
          </a:p>
        </p:txBody>
      </p:sp>
      <p:sp>
        <p:nvSpPr>
          <p:cNvPr id="3" name="Content Placeholder 2"/>
          <p:cNvSpPr>
            <a:spLocks noGrp="1"/>
          </p:cNvSpPr>
          <p:nvPr>
            <p:ph idx="1"/>
          </p:nvPr>
        </p:nvSpPr>
        <p:spPr/>
        <p:txBody>
          <a:bodyPr>
            <a:normAutofit fontScale="77500" lnSpcReduction="20000"/>
          </a:bodyPr>
          <a:lstStyle/>
          <a:p>
            <a:pPr algn="ctr">
              <a:buNone/>
              <a:defRPr/>
            </a:pPr>
            <a:r>
              <a:rPr lang="lv-LV" sz="6000" b="1" dirty="0">
                <a:solidFill>
                  <a:schemeClr val="accent3">
                    <a:lumMod val="75000"/>
                  </a:schemeClr>
                </a:solidFill>
              </a:rPr>
              <a:t>Veiksmīgus projektus!</a:t>
            </a:r>
          </a:p>
          <a:p>
            <a:pPr>
              <a:spcBef>
                <a:spcPts val="0"/>
              </a:spcBef>
              <a:buNone/>
              <a:defRPr/>
            </a:pPr>
            <a:endParaRPr lang="lv-LV" b="1" dirty="0"/>
          </a:p>
          <a:p>
            <a:pPr>
              <a:buNone/>
            </a:pPr>
            <a:r>
              <a:rPr lang="lv-LV" b="1" dirty="0">
                <a:solidFill>
                  <a:schemeClr val="accent1">
                    <a:lumMod val="75000"/>
                  </a:schemeClr>
                </a:solidFill>
              </a:rPr>
              <a:t>Mācību mobilitātes:</a:t>
            </a:r>
          </a:p>
          <a:p>
            <a:pPr marL="0" indent="0">
              <a:buNone/>
              <a:defRPr/>
            </a:pPr>
            <a:r>
              <a:rPr lang="lv-LV" sz="2900" b="1" dirty="0">
                <a:solidFill>
                  <a:schemeClr val="accent1">
                    <a:lumMod val="75000"/>
                  </a:schemeClr>
                </a:solidFill>
              </a:rPr>
              <a:t>Liene Cauna,</a:t>
            </a:r>
            <a:r>
              <a:rPr lang="lv-LV" sz="2800" dirty="0"/>
              <a:t> </a:t>
            </a:r>
            <a:r>
              <a:rPr lang="lv-LV" dirty="0">
                <a:solidFill>
                  <a:schemeClr val="accent1">
                    <a:lumMod val="75000"/>
                  </a:schemeClr>
                </a:solidFill>
              </a:rPr>
              <a:t>Skolu un pieaugušo mobilitātes </a:t>
            </a:r>
            <a:r>
              <a:rPr lang="it-IT" dirty="0">
                <a:solidFill>
                  <a:schemeClr val="accent1">
                    <a:lumMod val="75000"/>
                  </a:schemeClr>
                </a:solidFill>
              </a:rPr>
              <a:t>nodaļa</a:t>
            </a:r>
            <a:r>
              <a:rPr lang="lv-LV" dirty="0">
                <a:solidFill>
                  <a:schemeClr val="accent1">
                    <a:lumMod val="75000"/>
                  </a:schemeClr>
                </a:solidFill>
              </a:rPr>
              <a:t>s vecākā programmas speciāliste (KA101) </a:t>
            </a:r>
            <a:r>
              <a:rPr lang="lv-LV" sz="2900" dirty="0">
                <a:solidFill>
                  <a:schemeClr val="accent1">
                    <a:lumMod val="75000"/>
                  </a:schemeClr>
                </a:solidFill>
              </a:rPr>
              <a:t>tālr. 67785471, e-pasts</a:t>
            </a:r>
            <a:r>
              <a:rPr lang="lv-LV" sz="2800" dirty="0"/>
              <a:t> </a:t>
            </a:r>
            <a:r>
              <a:rPr lang="lv-LV" sz="2800" dirty="0">
                <a:hlinkClick r:id="rId2"/>
              </a:rPr>
              <a:t>liene.cauna@viaa.gov.lv</a:t>
            </a:r>
            <a:r>
              <a:rPr lang="lv-LV" sz="2800" dirty="0"/>
              <a:t> </a:t>
            </a:r>
          </a:p>
          <a:p>
            <a:pPr marL="0" indent="0">
              <a:buNone/>
              <a:defRPr/>
            </a:pPr>
            <a:r>
              <a:rPr lang="lv-LV" sz="2900" b="1" dirty="0">
                <a:solidFill>
                  <a:schemeClr val="accent1">
                    <a:lumMod val="75000"/>
                  </a:schemeClr>
                </a:solidFill>
              </a:rPr>
              <a:t>Katrīna Kudiņa,</a:t>
            </a:r>
            <a:r>
              <a:rPr lang="lv-LV" sz="2800" dirty="0"/>
              <a:t> </a:t>
            </a:r>
            <a:r>
              <a:rPr lang="lv-LV" dirty="0">
                <a:solidFill>
                  <a:schemeClr val="accent1">
                    <a:lumMod val="75000"/>
                  </a:schemeClr>
                </a:solidFill>
              </a:rPr>
              <a:t>Skolu un pieaugušo mobilitātes </a:t>
            </a:r>
            <a:r>
              <a:rPr lang="it-IT" dirty="0">
                <a:solidFill>
                  <a:schemeClr val="accent1">
                    <a:lumMod val="75000"/>
                  </a:schemeClr>
                </a:solidFill>
              </a:rPr>
              <a:t>nodaļa</a:t>
            </a:r>
            <a:r>
              <a:rPr lang="lv-LV" dirty="0">
                <a:solidFill>
                  <a:schemeClr val="accent1">
                    <a:lumMod val="75000"/>
                  </a:schemeClr>
                </a:solidFill>
              </a:rPr>
              <a:t>s vecākā programmas speciāliste (KA101)</a:t>
            </a:r>
            <a:r>
              <a:rPr lang="lv-LV" sz="2800" dirty="0"/>
              <a:t> </a:t>
            </a:r>
            <a:r>
              <a:rPr lang="lv-LV" sz="2900" dirty="0">
                <a:solidFill>
                  <a:schemeClr val="accent1">
                    <a:lumMod val="75000"/>
                  </a:schemeClr>
                </a:solidFill>
              </a:rPr>
              <a:t>tālr. 67201170, e-pasts</a:t>
            </a:r>
            <a:r>
              <a:rPr lang="lv-LV" sz="2800" dirty="0"/>
              <a:t> </a:t>
            </a:r>
            <a:r>
              <a:rPr lang="lv-LV" sz="2800" dirty="0">
                <a:hlinkClick r:id="rId3"/>
              </a:rPr>
              <a:t>katrina.kudina@viaa.gov.lv</a:t>
            </a:r>
            <a:r>
              <a:rPr lang="lv-LV" sz="2800" dirty="0"/>
              <a:t> </a:t>
            </a:r>
          </a:p>
          <a:p>
            <a:pPr marL="0" indent="0">
              <a:buNone/>
              <a:defRPr/>
            </a:pPr>
            <a:r>
              <a:rPr lang="lv-LV" sz="2900" b="1" dirty="0">
                <a:solidFill>
                  <a:schemeClr val="accent1">
                    <a:lumMod val="75000"/>
                  </a:schemeClr>
                </a:solidFill>
              </a:rPr>
              <a:t>Ivars Gorda,</a:t>
            </a:r>
            <a:r>
              <a:rPr lang="lv-LV" sz="2800" dirty="0"/>
              <a:t> </a:t>
            </a:r>
            <a:r>
              <a:rPr lang="lv-LV" dirty="0">
                <a:solidFill>
                  <a:schemeClr val="accent1">
                    <a:lumMod val="75000"/>
                  </a:schemeClr>
                </a:solidFill>
              </a:rPr>
              <a:t>Skolu un pieaugušo mobilitātes </a:t>
            </a:r>
            <a:r>
              <a:rPr lang="it-IT" dirty="0">
                <a:solidFill>
                  <a:schemeClr val="accent1">
                    <a:lumMod val="75000"/>
                  </a:schemeClr>
                </a:solidFill>
              </a:rPr>
              <a:t>nodaļa</a:t>
            </a:r>
            <a:r>
              <a:rPr lang="lv-LV" dirty="0">
                <a:solidFill>
                  <a:schemeClr val="accent1">
                    <a:lumMod val="75000"/>
                  </a:schemeClr>
                </a:solidFill>
              </a:rPr>
              <a:t>s vecākais programmas speciālists (KA104)</a:t>
            </a:r>
            <a:r>
              <a:rPr lang="lv-LV" sz="2800" dirty="0"/>
              <a:t> </a:t>
            </a:r>
            <a:r>
              <a:rPr lang="lv-LV" sz="2900" dirty="0">
                <a:solidFill>
                  <a:schemeClr val="accent1">
                    <a:lumMod val="75000"/>
                  </a:schemeClr>
                </a:solidFill>
              </a:rPr>
              <a:t>tālr. 67559500, e-pasts</a:t>
            </a:r>
            <a:r>
              <a:rPr lang="lv-LV" sz="2800" dirty="0"/>
              <a:t> </a:t>
            </a:r>
            <a:r>
              <a:rPr lang="lv-LV" sz="2800" dirty="0">
                <a:hlinkClick r:id="rId4"/>
              </a:rPr>
              <a:t>ivars.gorda@viaa.gov.lv</a:t>
            </a:r>
            <a:endParaRPr lang="lv-LV" b="1" dirty="0">
              <a:solidFill>
                <a:schemeClr val="accent1">
                  <a:lumMod val="75000"/>
                </a:schemeClr>
              </a:solidFill>
            </a:endParaRPr>
          </a:p>
          <a:p>
            <a:pPr marL="0" indent="0">
              <a:buNone/>
              <a:defRPr/>
            </a:pPr>
            <a:r>
              <a:rPr lang="lv-LV" sz="2900" b="1" dirty="0">
                <a:solidFill>
                  <a:schemeClr val="accent1">
                    <a:lumMod val="75000"/>
                  </a:schemeClr>
                </a:solidFill>
              </a:rPr>
              <a:t>Dace Straume, </a:t>
            </a:r>
            <a:r>
              <a:rPr lang="lv-LV" sz="2900" dirty="0">
                <a:solidFill>
                  <a:schemeClr val="accent1">
                    <a:lumMod val="75000"/>
                  </a:schemeClr>
                </a:solidFill>
              </a:rPr>
              <a:t>Skolu un pieaugušo mobilitātes </a:t>
            </a:r>
            <a:r>
              <a:rPr lang="it-IT" sz="2900" dirty="0">
                <a:solidFill>
                  <a:schemeClr val="accent1">
                    <a:lumMod val="75000"/>
                  </a:schemeClr>
                </a:solidFill>
              </a:rPr>
              <a:t>nodaļa</a:t>
            </a:r>
            <a:r>
              <a:rPr lang="lv-LV" sz="2900" dirty="0">
                <a:solidFill>
                  <a:schemeClr val="accent1">
                    <a:lumMod val="75000"/>
                  </a:schemeClr>
                </a:solidFill>
              </a:rPr>
              <a:t>s vecākā programmas speciāliste (KA102) tālr.</a:t>
            </a:r>
            <a:r>
              <a:rPr lang="lv-LV" sz="2900" b="1" dirty="0"/>
              <a:t> </a:t>
            </a:r>
            <a:r>
              <a:rPr lang="lv-LV" sz="2900" dirty="0">
                <a:solidFill>
                  <a:schemeClr val="accent1">
                    <a:lumMod val="75000"/>
                  </a:schemeClr>
                </a:solidFill>
              </a:rPr>
              <a:t>67830840, e-pasts:</a:t>
            </a:r>
            <a:r>
              <a:rPr lang="lv-LV" sz="2900" dirty="0"/>
              <a:t> </a:t>
            </a:r>
            <a:r>
              <a:rPr lang="lv-LV" sz="2900" dirty="0">
                <a:hlinkClick r:id="rId5"/>
              </a:rPr>
              <a:t>dace.straume@viaa.gov.lv</a:t>
            </a:r>
            <a:r>
              <a:rPr lang="lv-LV" sz="2900" dirty="0"/>
              <a:t> </a:t>
            </a:r>
          </a:p>
          <a:p>
            <a:pPr marL="0" indent="0">
              <a:buNone/>
              <a:defRPr/>
            </a:pPr>
            <a:r>
              <a:rPr lang="lv-LV" sz="2900" b="1" dirty="0">
                <a:solidFill>
                  <a:schemeClr val="accent1">
                    <a:lumMod val="75000"/>
                  </a:schemeClr>
                </a:solidFill>
              </a:rPr>
              <a:t>Reinis Tralmaks, </a:t>
            </a:r>
            <a:r>
              <a:rPr lang="lv-LV" sz="2900" dirty="0">
                <a:solidFill>
                  <a:schemeClr val="accent1">
                    <a:lumMod val="75000"/>
                  </a:schemeClr>
                </a:solidFill>
              </a:rPr>
              <a:t>Skolu un pieaugušo mobilitātes </a:t>
            </a:r>
            <a:r>
              <a:rPr lang="it-IT" sz="2900" dirty="0">
                <a:solidFill>
                  <a:schemeClr val="accent1">
                    <a:lumMod val="75000"/>
                  </a:schemeClr>
                </a:solidFill>
              </a:rPr>
              <a:t>nodaļa</a:t>
            </a:r>
            <a:r>
              <a:rPr lang="lv-LV" sz="2900" dirty="0">
                <a:solidFill>
                  <a:schemeClr val="accent1">
                    <a:lumMod val="75000"/>
                  </a:schemeClr>
                </a:solidFill>
              </a:rPr>
              <a:t>s vecākais programmas speciālists (KA116)</a:t>
            </a:r>
            <a:r>
              <a:rPr lang="lv-LV" sz="2900" b="1" dirty="0">
                <a:solidFill>
                  <a:schemeClr val="accent1">
                    <a:lumMod val="75000"/>
                  </a:schemeClr>
                </a:solidFill>
              </a:rPr>
              <a:t> </a:t>
            </a:r>
            <a:r>
              <a:rPr lang="lv-LV" sz="2900" dirty="0">
                <a:solidFill>
                  <a:schemeClr val="accent1">
                    <a:lumMod val="75000"/>
                  </a:schemeClr>
                </a:solidFill>
              </a:rPr>
              <a:t>tālr. 67785475, e-pasts:</a:t>
            </a:r>
            <a:r>
              <a:rPr lang="lv-LV" sz="2900" dirty="0"/>
              <a:t> </a:t>
            </a:r>
            <a:r>
              <a:rPr lang="lv-LV" sz="2900" dirty="0">
                <a:hlinkClick r:id="rId6"/>
              </a:rPr>
              <a:t>reinis.tralmaks@viaa.gov.lv</a:t>
            </a:r>
            <a:r>
              <a:rPr lang="lv-LV" sz="2900" dirty="0"/>
              <a:t> </a:t>
            </a:r>
          </a:p>
          <a:p>
            <a:endParaRPr lang="lv-LV" dirty="0"/>
          </a:p>
        </p:txBody>
      </p:sp>
    </p:spTree>
    <p:extLst>
      <p:ext uri="{BB962C8B-B14F-4D97-AF65-F5344CB8AC3E}">
        <p14:creationId xmlns:p14="http://schemas.microsoft.com/office/powerpoint/2010/main" val="3710196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20000"/>
              </a:lnSpc>
              <a:buNone/>
            </a:pPr>
            <a:endParaRPr lang="lv-LV" u="sng" dirty="0"/>
          </a:p>
          <a:p>
            <a:pPr marL="0" indent="0">
              <a:lnSpc>
                <a:spcPct val="120000"/>
              </a:lnSpc>
              <a:buNone/>
            </a:pPr>
            <a:r>
              <a:rPr lang="lv-LV" u="sng" dirty="0"/>
              <a:t>Atļauts pārdalīt  līdz 10% uz «Izņēmuma izmaksām»</a:t>
            </a:r>
            <a:r>
              <a:rPr lang="lv-LV" dirty="0"/>
              <a:t>, lai segtu aprīkojuma un/vai pakalpojumu iegādi, lai Covid-19 dēļ īstenotu virtuālus mobilitātes pasākumus. </a:t>
            </a:r>
            <a:r>
              <a:rPr lang="lv-LV" u="sng" dirty="0"/>
              <a:t>KA1 gadījumā</a:t>
            </a:r>
            <a:r>
              <a:rPr lang="lv-LV" dirty="0"/>
              <a:t>:</a:t>
            </a:r>
          </a:p>
          <a:p>
            <a:pPr marL="714375" indent="-354013">
              <a:buFont typeface="Courier New" panose="02070309020205020404" pitchFamily="49" charset="0"/>
              <a:buChar char="o"/>
            </a:pPr>
            <a:r>
              <a:rPr lang="lv-LV" dirty="0"/>
              <a:t>no budžeta kategorijām, kurās ir vienības likmes;</a:t>
            </a:r>
          </a:p>
          <a:p>
            <a:pPr marL="714375" indent="-354013">
              <a:buFont typeface="Courier New" panose="02070309020205020404" pitchFamily="49" charset="0"/>
              <a:buChar char="o"/>
            </a:pPr>
            <a:r>
              <a:rPr lang="lv-LV" dirty="0"/>
              <a:t>kopējā piešķirtā finansējuma ietvaros;</a:t>
            </a:r>
          </a:p>
          <a:p>
            <a:pPr marL="714375" indent="-354013">
              <a:buFont typeface="Courier New" panose="02070309020205020404" pitchFamily="49" charset="0"/>
              <a:buChar char="o"/>
            </a:pPr>
            <a:r>
              <a:rPr lang="lv-LV" i="1" dirty="0"/>
              <a:t>jāatceras</a:t>
            </a:r>
            <a:r>
              <a:rPr lang="lv-LV" dirty="0"/>
              <a:t> – nepieciešams 25% līdzfinansējums.</a:t>
            </a:r>
          </a:p>
          <a:p>
            <a:pPr marL="0" indent="0">
              <a:buNone/>
            </a:pPr>
            <a:r>
              <a:rPr lang="lv-LV" dirty="0"/>
              <a:t>  </a:t>
            </a:r>
          </a:p>
          <a:p>
            <a:endParaRPr lang="lv-LV" dirty="0"/>
          </a:p>
        </p:txBody>
      </p:sp>
      <p:sp>
        <p:nvSpPr>
          <p:cNvPr id="4" name="Title 1"/>
          <p:cNvSpPr>
            <a:spLocks noGrp="1"/>
          </p:cNvSpPr>
          <p:nvPr>
            <p:ph type="title"/>
          </p:nvPr>
        </p:nvSpPr>
        <p:spPr/>
        <p:txBody>
          <a:bodyPr/>
          <a:lstStyle/>
          <a:p>
            <a:r>
              <a:rPr lang="lv-LV" altLang="lv-LV" b="1" dirty="0"/>
              <a:t>Izņēmuma izmaksas virtuālo aktivitāšu īstenošanā</a:t>
            </a:r>
            <a:endParaRPr lang="lv-LV" dirty="0"/>
          </a:p>
        </p:txBody>
      </p:sp>
    </p:spTree>
    <p:extLst>
      <p:ext uri="{BB962C8B-B14F-4D97-AF65-F5344CB8AC3E}">
        <p14:creationId xmlns:p14="http://schemas.microsoft.com/office/powerpoint/2010/main" val="305916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lv-LV" altLang="lv-LV" b="1" dirty="0"/>
              <a:t>Izņēmuma izmaksas virtuālo aktivitāšu īstenošanā</a:t>
            </a:r>
            <a:endParaRPr lang="lv-LV" dirty="0"/>
          </a:p>
        </p:txBody>
      </p:sp>
      <p:pic>
        <p:nvPicPr>
          <p:cNvPr id="11" name="Content Placeholder 10" descr="Graphical user interface, application&#10;&#10;Description automatically generated">
            <a:extLst>
              <a:ext uri="{FF2B5EF4-FFF2-40B4-BE49-F238E27FC236}">
                <a16:creationId xmlns:a16="http://schemas.microsoft.com/office/drawing/2014/main" id="{71DBEAA1-9733-4652-ADEB-17DE14CE33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0" y="1690688"/>
            <a:ext cx="11084560" cy="4802187"/>
          </a:xfrm>
        </p:spPr>
      </p:pic>
    </p:spTree>
    <p:extLst>
      <p:ext uri="{BB962C8B-B14F-4D97-AF65-F5344CB8AC3E}">
        <p14:creationId xmlns:p14="http://schemas.microsoft.com/office/powerpoint/2010/main" val="2256920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a:buFontTx/>
              <a:buChar char="-"/>
            </a:pPr>
            <a:r>
              <a:rPr lang="lv-LV" dirty="0"/>
              <a:t>75 % apmērā, kas faktiski radušās, lai nopirktu un/vai noīrētu aprīkojumu un/vai pakalpojumus.</a:t>
            </a:r>
          </a:p>
          <a:p>
            <a:pPr>
              <a:buFontTx/>
              <a:buChar char="-"/>
            </a:pPr>
            <a:r>
              <a:rPr lang="lv-LV" dirty="0"/>
              <a:t>Attiecināmās izmaksas: izmaksas, kas saistītas ar virtuālu mobilitātes pasākumu īstenošanai vajadzīgā aprīkojuma un/vai pakalpojumu iegādi un/vai īri. </a:t>
            </a:r>
          </a:p>
          <a:p>
            <a:pPr>
              <a:buFontTx/>
              <a:buChar char="-"/>
            </a:pPr>
            <a:r>
              <a:rPr lang="lv-LV" dirty="0"/>
              <a:t>Apliecinošie dokumenti: radušos izmaksu maksājuma pierādījums saskaņā ar rēķiniem, kuros norādīts rēķina </a:t>
            </a:r>
            <a:r>
              <a:rPr lang="lv-LV" dirty="0" err="1"/>
              <a:t>izdevējiestādes</a:t>
            </a:r>
            <a:r>
              <a:rPr lang="lv-LV" dirty="0"/>
              <a:t> nosaukums un adrese, summa un valūta un rēķina izrakstīšanas datums. </a:t>
            </a:r>
          </a:p>
          <a:p>
            <a:pPr marL="0" indent="0">
              <a:buNone/>
            </a:pPr>
            <a:r>
              <a:rPr lang="lv-LV" dirty="0"/>
              <a:t>  </a:t>
            </a:r>
          </a:p>
          <a:p>
            <a:endParaRPr lang="lv-LV" dirty="0"/>
          </a:p>
        </p:txBody>
      </p:sp>
      <p:sp>
        <p:nvSpPr>
          <p:cNvPr id="4" name="Title 1"/>
          <p:cNvSpPr>
            <a:spLocks noGrp="1"/>
          </p:cNvSpPr>
          <p:nvPr>
            <p:ph type="title"/>
          </p:nvPr>
        </p:nvSpPr>
        <p:spPr/>
        <p:txBody>
          <a:bodyPr/>
          <a:lstStyle/>
          <a:p>
            <a:pPr algn="ctr"/>
            <a:r>
              <a:rPr lang="lv-LV" altLang="lv-LV" b="1" dirty="0"/>
              <a:t>Izņēmuma izmaksas</a:t>
            </a:r>
            <a:endParaRPr lang="lv-LV" dirty="0"/>
          </a:p>
        </p:txBody>
      </p:sp>
    </p:spTree>
    <p:extLst>
      <p:ext uri="{BB962C8B-B14F-4D97-AF65-F5344CB8AC3E}">
        <p14:creationId xmlns:p14="http://schemas.microsoft.com/office/powerpoint/2010/main" val="51278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10515600" cy="1325563"/>
          </a:xfrm>
        </p:spPr>
        <p:txBody>
          <a:bodyPr>
            <a:normAutofit/>
          </a:bodyPr>
          <a:lstStyle/>
          <a:p>
            <a:r>
              <a:rPr lang="lv-LV" altLang="lv-LV" sz="3000" b="1" dirty="0"/>
              <a:t>Izņēmuma izmaksas aprīkojuma un/vai pakalpojumu iegādei/īrei</a:t>
            </a:r>
            <a:endParaRPr lang="lv-LV" sz="3000" dirty="0"/>
          </a:p>
        </p:txBody>
      </p:sp>
      <p:sp>
        <p:nvSpPr>
          <p:cNvPr id="3" name="Content Placeholder 2"/>
          <p:cNvSpPr>
            <a:spLocks noGrp="1"/>
          </p:cNvSpPr>
          <p:nvPr>
            <p:ph idx="1"/>
          </p:nvPr>
        </p:nvSpPr>
        <p:spPr/>
        <p:txBody>
          <a:bodyPr>
            <a:normAutofit/>
          </a:bodyPr>
          <a:lstStyle/>
          <a:p>
            <a:pPr lvl="0" algn="just">
              <a:buFont typeface="Wingdings" panose="05000000000000000000" pitchFamily="2" charset="2"/>
              <a:buChar char="Ø"/>
            </a:pPr>
            <a:r>
              <a:rPr lang="lv-LV" sz="2200" i="1" dirty="0">
                <a:solidFill>
                  <a:srgbClr val="1C388C"/>
                </a:solidFill>
              </a:rPr>
              <a:t>Izņēmuma izmaksas projekta </a:t>
            </a:r>
            <a:r>
              <a:rPr lang="lv-LV" sz="2200" b="1" i="1" dirty="0">
                <a:solidFill>
                  <a:srgbClr val="1C388C"/>
                </a:solidFill>
              </a:rPr>
              <a:t>grāmatvedībā</a:t>
            </a:r>
            <a:r>
              <a:rPr lang="lv-LV" sz="2200" i="1" dirty="0">
                <a:solidFill>
                  <a:srgbClr val="1C388C"/>
                </a:solidFill>
              </a:rPr>
              <a:t> tiek attiecināts saskaņā ar iepriekš minēto, kā arī atbilstoši starptautiskajiem grāmatvedības standartiem un iestādes grāmatvedības organizācijas dokumentos noteiktajam.</a:t>
            </a:r>
          </a:p>
          <a:p>
            <a:pPr lvl="0" algn="just">
              <a:buFont typeface="Wingdings" panose="05000000000000000000" pitchFamily="2" charset="2"/>
              <a:buChar char="Ø"/>
            </a:pPr>
            <a:r>
              <a:rPr lang="lv-LV" sz="2000" dirty="0"/>
              <a:t>Apliecinošie dokumenti: </a:t>
            </a:r>
          </a:p>
          <a:p>
            <a:pPr algn="just">
              <a:buFontTx/>
              <a:buChar char="-"/>
            </a:pPr>
            <a:r>
              <a:rPr lang="lv-LV" sz="2000" dirty="0"/>
              <a:t>rēķini, kuros norādīts rēķina </a:t>
            </a:r>
            <a:r>
              <a:rPr lang="lv-LV" sz="2000" dirty="0" err="1"/>
              <a:t>izdevējiestādes</a:t>
            </a:r>
            <a:r>
              <a:rPr lang="lv-LV" sz="2000" dirty="0"/>
              <a:t> nosaukums un adrese, summa un valūta,  rēķina izrakstīšanas datums, kā arī norādīts projekta numurs (var tikt iedrukāts vai spiests projekta zīmogs, vai ar roku uzrakstīts)</a:t>
            </a:r>
            <a:endParaRPr lang="lv-LV" sz="2000" dirty="0">
              <a:solidFill>
                <a:schemeClr val="bg2">
                  <a:lumMod val="25000"/>
                </a:schemeClr>
              </a:solidFill>
            </a:endParaRPr>
          </a:p>
          <a:p>
            <a:pPr lvl="0" algn="just">
              <a:buFontTx/>
              <a:buChar char="-"/>
            </a:pPr>
            <a:r>
              <a:rPr lang="lv-LV" altLang="lv-LV" sz="2000" dirty="0">
                <a:solidFill>
                  <a:srgbClr val="1C388C"/>
                </a:solidFill>
              </a:rPr>
              <a:t>samaksu apliecinoši dokumenti uz kuriem norādīts projekta numurs.</a:t>
            </a:r>
          </a:p>
          <a:p>
            <a:pPr marL="0" lvl="0" indent="0" algn="just">
              <a:buNone/>
            </a:pPr>
            <a:endParaRPr lang="lv-LV" altLang="lv-LV" sz="2000" dirty="0">
              <a:solidFill>
                <a:srgbClr val="1C388C"/>
              </a:solidFill>
            </a:endParaRPr>
          </a:p>
          <a:p>
            <a:pPr marL="0" lvl="0" indent="0" algn="just">
              <a:buNone/>
            </a:pPr>
            <a:r>
              <a:rPr lang="lv-LV" altLang="lv-LV" sz="2000" dirty="0">
                <a:solidFill>
                  <a:srgbClr val="FF0000"/>
                </a:solidFill>
              </a:rPr>
              <a:t>!</a:t>
            </a:r>
            <a:r>
              <a:rPr lang="lv-LV" altLang="lv-LV" sz="2000" dirty="0">
                <a:solidFill>
                  <a:srgbClr val="1C388C"/>
                </a:solidFill>
              </a:rPr>
              <a:t> Ja rēķins uz projektu tiek attiecināts daļēji – uz rēķina ir jāveic attiecīga atzīme, norādot konkrētu summu kāda ir attiecināta uz projektu un projekta numurs.</a:t>
            </a:r>
          </a:p>
          <a:p>
            <a:pPr lvl="0" algn="just">
              <a:buFont typeface="Wingdings" panose="05000000000000000000" pitchFamily="2" charset="2"/>
              <a:buChar char="Ø"/>
            </a:pPr>
            <a:endParaRPr lang="lv-LV" sz="2200" i="1" dirty="0">
              <a:solidFill>
                <a:srgbClr val="1C388C"/>
              </a:solidFill>
            </a:endParaRPr>
          </a:p>
        </p:txBody>
      </p:sp>
    </p:spTree>
    <p:extLst>
      <p:ext uri="{BB962C8B-B14F-4D97-AF65-F5344CB8AC3E}">
        <p14:creationId xmlns:p14="http://schemas.microsoft.com/office/powerpoint/2010/main" val="287004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altLang="lv-LV" sz="4000" b="1" dirty="0"/>
              <a:t>Neatgūtais attiecināmais finansējums</a:t>
            </a:r>
            <a:endParaRPr lang="lv-LV" sz="4000" dirty="0"/>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Ø"/>
            </a:pPr>
            <a:r>
              <a:rPr lang="lv-LV" sz="2400" dirty="0"/>
              <a:t>Covid-19 izsludinātās pandēmijas rezultātā daļā projektu ir radušās </a:t>
            </a:r>
            <a:r>
              <a:rPr lang="lv-LV" sz="2400" i="1" dirty="0" err="1"/>
              <a:t>Force</a:t>
            </a:r>
            <a:r>
              <a:rPr lang="lv-LV" sz="2400" i="1" dirty="0"/>
              <a:t> </a:t>
            </a:r>
            <a:r>
              <a:rPr lang="lv-LV" sz="2400" i="1" dirty="0" err="1"/>
              <a:t>majeure</a:t>
            </a:r>
            <a:r>
              <a:rPr lang="lv-LV" sz="2400" dirty="0"/>
              <a:t> izmaksas, atsaucot dalībniekus no mobilitātēm ārvalstīs, samaksājot dažāda veida avansa maksājumus, lai īstenotu plānotās mobilitātes (aviobiļešu iegādes, ēdināšanas pakalpojumi, viesnīcu pakalpojumi utt.) un citas </a:t>
            </a:r>
            <a:r>
              <a:rPr lang="lv-LV" sz="2400" i="1" dirty="0" err="1"/>
              <a:t>force</a:t>
            </a:r>
            <a:r>
              <a:rPr lang="lv-LV" sz="2400" i="1" dirty="0"/>
              <a:t> </a:t>
            </a:r>
            <a:r>
              <a:rPr lang="lv-LV" sz="2400" i="1" dirty="0" err="1"/>
              <a:t>majeure</a:t>
            </a:r>
            <a:r>
              <a:rPr lang="lv-LV" sz="2400" dirty="0"/>
              <a:t> izmaksas;</a:t>
            </a:r>
            <a:endParaRPr lang="lv-LV" altLang="lv-LV" sz="2200" dirty="0">
              <a:solidFill>
                <a:srgbClr val="1C388C"/>
              </a:solidFill>
            </a:endParaRPr>
          </a:p>
          <a:p>
            <a:pPr algn="just">
              <a:buFont typeface="Wingdings" panose="05000000000000000000" pitchFamily="2" charset="2"/>
              <a:buChar char="Ø"/>
            </a:pPr>
            <a:r>
              <a:rPr lang="lv-LV" sz="2400" dirty="0"/>
              <a:t>Šīs izmaksas EK ir definējusi kā attiecināmas izmaksas, taču, ja projekta īstenošanas gaitā ir radušās </a:t>
            </a:r>
            <a:r>
              <a:rPr lang="lv-LV" sz="2400" i="1" dirty="0" err="1"/>
              <a:t>force</a:t>
            </a:r>
            <a:r>
              <a:rPr lang="lv-LV" sz="2400" i="1" dirty="0"/>
              <a:t> </a:t>
            </a:r>
            <a:r>
              <a:rPr lang="lv-LV" sz="2400" i="1" dirty="0" err="1"/>
              <a:t>majeure</a:t>
            </a:r>
            <a:r>
              <a:rPr lang="lv-LV" sz="2400" dirty="0"/>
              <a:t> izmaksas, aicinām sazināties ar </a:t>
            </a:r>
            <a:r>
              <a:rPr lang="lv-LV" sz="2400" dirty="0" err="1"/>
              <a:t>Erasmus</a:t>
            </a:r>
            <a:r>
              <a:rPr lang="lv-LV" sz="2400" dirty="0"/>
              <a:t>+ programmas speciālistiem, kuri sniegs detalizētu informāciju kā rīkoties konkrētā situācijā.</a:t>
            </a:r>
          </a:p>
          <a:p>
            <a:pPr algn="just">
              <a:buFont typeface="Wingdings" panose="05000000000000000000" pitchFamily="2" charset="2"/>
              <a:buChar char="Ø"/>
            </a:pPr>
            <a:r>
              <a:rPr lang="lv-LV" sz="2400" u="sng" dirty="0"/>
              <a:t>Papildus lūdzam saglabāt visus nepārvaramas varas situāciju pamatojošos un izdevumus apliecinošos dokumentus, tai skaitā </a:t>
            </a:r>
            <a:r>
              <a:rPr lang="lv-LV" sz="2400" b="1" u="sng" dirty="0"/>
              <a:t>saraksti par izdevumu atgūšanu (daļēju vai pilnā apmērā) vai neatgūšanu</a:t>
            </a:r>
            <a:r>
              <a:rPr lang="lv-LV" altLang="lv-LV" sz="2200" u="sng" dirty="0">
                <a:solidFill>
                  <a:srgbClr val="1C388C"/>
                </a:solidFill>
              </a:rPr>
              <a:t>, </a:t>
            </a:r>
            <a:r>
              <a:rPr lang="lv-LV" altLang="lv-LV" sz="2400" u="sng" dirty="0"/>
              <a:t>jo šie dokumenti būs kā pamatojums šo izmaksu attiecināšanai.</a:t>
            </a:r>
            <a:endParaRPr lang="lv-LV" altLang="lv-LV" sz="2400" dirty="0"/>
          </a:p>
        </p:txBody>
      </p:sp>
    </p:spTree>
    <p:extLst>
      <p:ext uri="{BB962C8B-B14F-4D97-AF65-F5344CB8AC3E}">
        <p14:creationId xmlns:p14="http://schemas.microsoft.com/office/powerpoint/2010/main" val="85486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2750"/>
            <a:ext cx="10515600" cy="1325563"/>
          </a:xfrm>
        </p:spPr>
        <p:txBody>
          <a:bodyPr>
            <a:normAutofit/>
          </a:bodyPr>
          <a:lstStyle/>
          <a:p>
            <a:r>
              <a:rPr lang="lv-LV" altLang="lv-LV" sz="3000" b="1" dirty="0"/>
              <a:t>Atskaites gatavošana un informācijas</a:t>
            </a:r>
            <a:br>
              <a:rPr lang="lv-LV" altLang="lv-LV" sz="3000" b="1" dirty="0"/>
            </a:br>
            <a:r>
              <a:rPr lang="lv-LV" altLang="lv-LV" sz="3000" b="1" dirty="0"/>
              <a:t>ievade </a:t>
            </a:r>
            <a:r>
              <a:rPr lang="lv-LV" altLang="lv-LV" sz="3000" b="1" dirty="0" err="1"/>
              <a:t>MobilityTool</a:t>
            </a:r>
            <a:r>
              <a:rPr lang="lv-LV" altLang="lv-LV" sz="3000" b="1" dirty="0"/>
              <a:t>+</a:t>
            </a:r>
            <a:endParaRPr lang="lv-LV" sz="3000" dirty="0"/>
          </a:p>
        </p:txBody>
      </p:sp>
      <p:sp>
        <p:nvSpPr>
          <p:cNvPr id="3" name="Content Placeholder 2"/>
          <p:cNvSpPr>
            <a:spLocks noGrp="1"/>
          </p:cNvSpPr>
          <p:nvPr>
            <p:ph idx="1"/>
          </p:nvPr>
        </p:nvSpPr>
        <p:spPr/>
        <p:txBody>
          <a:bodyPr/>
          <a:lstStyle/>
          <a:p>
            <a:pPr lvl="0">
              <a:buFont typeface="Wingdings" panose="05000000000000000000" pitchFamily="2" charset="2"/>
              <a:buChar char="Ø"/>
            </a:pPr>
            <a:r>
              <a:rPr lang="lv-LV" altLang="lv-LV" sz="2200" dirty="0">
                <a:solidFill>
                  <a:srgbClr val="1C388C"/>
                </a:solidFill>
              </a:rPr>
              <a:t>Eiropas Komisija ir izstrādājusi vadlīnijas </a:t>
            </a:r>
            <a:r>
              <a:rPr lang="lv-LV" altLang="lv-LV" sz="2200" dirty="0" err="1">
                <a:solidFill>
                  <a:srgbClr val="1C388C"/>
                </a:solidFill>
              </a:rPr>
              <a:t>Mobility</a:t>
            </a:r>
            <a:r>
              <a:rPr lang="lv-LV" altLang="lv-LV" sz="2200" dirty="0">
                <a:solidFill>
                  <a:srgbClr val="1C388C"/>
                </a:solidFill>
              </a:rPr>
              <a:t> </a:t>
            </a:r>
            <a:r>
              <a:rPr lang="lv-LV" altLang="lv-LV" sz="2200" dirty="0" err="1">
                <a:solidFill>
                  <a:srgbClr val="1C388C"/>
                </a:solidFill>
              </a:rPr>
              <a:t>tool</a:t>
            </a:r>
            <a:r>
              <a:rPr lang="lv-LV" altLang="lv-LV" sz="2200" dirty="0">
                <a:solidFill>
                  <a:srgbClr val="1C388C"/>
                </a:solidFill>
              </a:rPr>
              <a:t>+ sistēmas aizpildīšanai nepārvaramas varas gadījumos: </a:t>
            </a:r>
            <a:r>
              <a:rPr lang="lv-LV" altLang="lv-LV" sz="2200" dirty="0">
                <a:solidFill>
                  <a:srgbClr val="1C388C"/>
                </a:solidFill>
                <a:hlinkClick r:id="rId2"/>
              </a:rPr>
              <a:t>https://webgate.ec.europa.eu/fpfis/wikis/pages/viewpage.action?pageId=463703403</a:t>
            </a:r>
            <a:endParaRPr lang="lv-LV" altLang="lv-LV" sz="2200" dirty="0">
              <a:solidFill>
                <a:srgbClr val="1C388C"/>
              </a:solidFill>
            </a:endParaRPr>
          </a:p>
        </p:txBody>
      </p:sp>
    </p:spTree>
    <p:extLst>
      <p:ext uri="{BB962C8B-B14F-4D97-AF65-F5344CB8AC3E}">
        <p14:creationId xmlns:p14="http://schemas.microsoft.com/office/powerpoint/2010/main" val="13541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2750"/>
            <a:ext cx="10515600" cy="1325563"/>
          </a:xfrm>
        </p:spPr>
        <p:txBody>
          <a:bodyPr>
            <a:normAutofit/>
          </a:bodyPr>
          <a:lstStyle/>
          <a:p>
            <a:r>
              <a:rPr lang="lv-LV" altLang="lv-LV" sz="3000" b="1" dirty="0"/>
              <a:t>Citi jautājumi  </a:t>
            </a:r>
            <a:endParaRPr lang="lv-LV" sz="3000" dirty="0"/>
          </a:p>
        </p:txBody>
      </p:sp>
      <p:sp>
        <p:nvSpPr>
          <p:cNvPr id="3" name="Content Placeholder 2"/>
          <p:cNvSpPr>
            <a:spLocks noGrp="1"/>
          </p:cNvSpPr>
          <p:nvPr>
            <p:ph idx="1"/>
          </p:nvPr>
        </p:nvSpPr>
        <p:spPr>
          <a:xfrm>
            <a:off x="838200" y="1738313"/>
            <a:ext cx="10515600" cy="4495800"/>
          </a:xfrm>
        </p:spPr>
        <p:txBody>
          <a:bodyPr>
            <a:normAutofit fontScale="85000" lnSpcReduction="20000"/>
          </a:bodyPr>
          <a:lstStyle/>
          <a:p>
            <a:pPr lvl="0">
              <a:buFont typeface="Wingdings" panose="05000000000000000000" pitchFamily="2" charset="2"/>
              <a:buChar char="Ø"/>
            </a:pPr>
            <a:r>
              <a:rPr lang="lv-LV" altLang="lv-LV" sz="2200" b="1" dirty="0">
                <a:solidFill>
                  <a:srgbClr val="1C388C"/>
                </a:solidFill>
              </a:rPr>
              <a:t>Līguma termiņa pagarināšanas iespējas</a:t>
            </a:r>
          </a:p>
          <a:p>
            <a:pPr marL="0" lvl="0" indent="0" algn="just">
              <a:buNone/>
            </a:pPr>
            <a:r>
              <a:rPr lang="lv-LV" altLang="lv-LV" sz="2200" i="1" dirty="0">
                <a:solidFill>
                  <a:srgbClr val="1C388C"/>
                </a:solidFill>
              </a:rPr>
              <a:t>Projektu var pagarināt uz termiņu, kas nepārsniedz 12 mēnešus.</a:t>
            </a:r>
          </a:p>
          <a:p>
            <a:pPr marL="0" lvl="0" indent="0" algn="just">
              <a:buNone/>
            </a:pPr>
            <a:r>
              <a:rPr lang="lv-LV" altLang="lv-LV" sz="2200" i="1" dirty="0">
                <a:solidFill>
                  <a:srgbClr val="FF0000"/>
                </a:solidFill>
              </a:rPr>
              <a:t>!</a:t>
            </a:r>
            <a:r>
              <a:rPr lang="lv-LV" altLang="lv-LV" sz="2200" i="1" dirty="0">
                <a:solidFill>
                  <a:srgbClr val="1C388C"/>
                </a:solidFill>
              </a:rPr>
              <a:t> Neseno absolventu termiņš, kurā jāīsteno mobilitātes, ir pagarināts no 12 mēnešiem līdz 18 mēnešiem.</a:t>
            </a:r>
          </a:p>
          <a:p>
            <a:pPr marL="0" lvl="0" indent="0" algn="just">
              <a:buNone/>
            </a:pPr>
            <a:r>
              <a:rPr lang="lv-LV" altLang="lv-LV" sz="2200" i="1" dirty="0">
                <a:solidFill>
                  <a:srgbClr val="1C388C"/>
                </a:solidFill>
              </a:rPr>
              <a:t>Projekta īstenošanas termiņu var pagarināt, rakstot VIAA rakstisku iesniegumu, raksturojot esošo situāciju ar projekta gaitu, paskaidrojot, kāpēc projekts tiek pagarināts (minot Covid-19) un norādot konkrētu vēlamo pagarināšanas termiņu. </a:t>
            </a:r>
          </a:p>
          <a:p>
            <a:pPr marL="0" lvl="0" indent="0" algn="just">
              <a:buNone/>
            </a:pPr>
            <a:r>
              <a:rPr lang="lv-LV" sz="2200" i="1" dirty="0">
                <a:solidFill>
                  <a:srgbClr val="1C388C"/>
                </a:solidFill>
              </a:rPr>
              <a:t>Pagarināt projekta īstenošanas termiņu var jebkurā projekta īstenošanas posmā, bet ne vēlāk kā mēnesi pirms projekta termiņa beigām.</a:t>
            </a:r>
            <a:endParaRPr lang="lv-LV" altLang="lv-LV" sz="2200" i="1" dirty="0">
              <a:solidFill>
                <a:srgbClr val="1C388C"/>
              </a:solidFill>
            </a:endParaRPr>
          </a:p>
          <a:p>
            <a:pPr lvl="0">
              <a:buFont typeface="Wingdings" panose="05000000000000000000" pitchFamily="2" charset="2"/>
              <a:buChar char="Ø"/>
            </a:pPr>
            <a:r>
              <a:rPr lang="lv-LV" altLang="lv-LV" sz="2200" b="1" dirty="0">
                <a:solidFill>
                  <a:srgbClr val="1C388C"/>
                </a:solidFill>
              </a:rPr>
              <a:t>Kādos gadījumos nepieciešams saskaņot izmaiņas projektā ar VIAA </a:t>
            </a:r>
          </a:p>
          <a:p>
            <a:pPr marL="0" lvl="0" indent="0">
              <a:buNone/>
            </a:pPr>
            <a:r>
              <a:rPr lang="lv-LV" altLang="lv-LV" sz="2200" dirty="0">
                <a:solidFill>
                  <a:srgbClr val="1C388C"/>
                </a:solidFill>
              </a:rPr>
              <a:t>Finansējuma saņēmējs ir atbildīgs par projekta īstenošanu saskaņā ar noslēgto finansējuma līgumu. Līdz ar to, finansējuma saņēmējam jāinformē VIAA par visiem notikumiem vai apstākļiem, kas varētu ietekmēt vai aizkavēt projekta īstenošanu, kā arī par jebkurām izmaiņām organizācijas juridiskajā, organizatoriskajā vai īpašumtiesību situācijā - par visām izmaiņām tās nosaukumā, adresē vai par likumiskā pārstāvja vai projekta kontaktpersonas maiņu.</a:t>
            </a:r>
          </a:p>
          <a:p>
            <a:pPr marL="0" lvl="0" indent="0" algn="just">
              <a:buNone/>
            </a:pPr>
            <a:r>
              <a:rPr lang="lv-LV" sz="2200" dirty="0">
                <a:solidFill>
                  <a:srgbClr val="1C388C"/>
                </a:solidFill>
              </a:rPr>
              <a:t>Ja mobilitātes valsts, kursu (SE, AE) vai datumu maiņa neietekmē projekta mērķu sasniegšanu, tādas izmaiņas iepriekš saskaņot nav nepieciešams.</a:t>
            </a:r>
            <a:endParaRPr lang="lv-LV" altLang="lv-LV" sz="2200" dirty="0">
              <a:solidFill>
                <a:srgbClr val="1C388C"/>
              </a:solidFill>
            </a:endParaRPr>
          </a:p>
        </p:txBody>
      </p:sp>
    </p:spTree>
    <p:extLst>
      <p:ext uri="{BB962C8B-B14F-4D97-AF65-F5344CB8AC3E}">
        <p14:creationId xmlns:p14="http://schemas.microsoft.com/office/powerpoint/2010/main" val="1578057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altLang="lv-LV" sz="4000" b="1" dirty="0"/>
              <a:t>Līguma pielikumi</a:t>
            </a:r>
            <a:endParaRPr lang="lv-LV"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3344444"/>
              </p:ext>
            </p:extLst>
          </p:nvPr>
        </p:nvGraphicFramePr>
        <p:xfrm>
          <a:off x="838199" y="1825625"/>
          <a:ext cx="10791825" cy="4689475"/>
        </p:xfrm>
        <a:graphic>
          <a:graphicData uri="http://schemas.openxmlformats.org/drawingml/2006/table">
            <a:tbl>
              <a:tblPr firstRow="1" bandRow="1">
                <a:tableStyleId>{5C22544A-7EE6-4342-B048-85BDC9FD1C3A}</a:tableStyleId>
              </a:tblPr>
              <a:tblGrid>
                <a:gridCol w="3587500">
                  <a:extLst>
                    <a:ext uri="{9D8B030D-6E8A-4147-A177-3AD203B41FA5}">
                      <a16:colId xmlns:a16="http://schemas.microsoft.com/office/drawing/2014/main" val="20000"/>
                    </a:ext>
                  </a:extLst>
                </a:gridCol>
                <a:gridCol w="7204325">
                  <a:extLst>
                    <a:ext uri="{9D8B030D-6E8A-4147-A177-3AD203B41FA5}">
                      <a16:colId xmlns:a16="http://schemas.microsoft.com/office/drawing/2014/main" val="20001"/>
                    </a:ext>
                  </a:extLst>
                </a:gridCol>
              </a:tblGrid>
              <a:tr h="384694">
                <a:tc>
                  <a:txBody>
                    <a:bodyPr/>
                    <a:lstStyle/>
                    <a:p>
                      <a:r>
                        <a:rPr lang="lv-LV" dirty="0"/>
                        <a:t>Līgum</a:t>
                      </a:r>
                      <a:r>
                        <a:rPr lang="lv-LV" baseline="0" dirty="0"/>
                        <a:t>a pielikumi</a:t>
                      </a:r>
                      <a:endParaRPr lang="lv-LV" dirty="0"/>
                    </a:p>
                  </a:txBody>
                  <a:tcPr/>
                </a:tc>
                <a:tc>
                  <a:txBody>
                    <a:bodyPr/>
                    <a:lstStyle/>
                    <a:p>
                      <a:r>
                        <a:rPr lang="lv-LV" dirty="0"/>
                        <a:t>Kur</a:t>
                      </a:r>
                      <a:r>
                        <a:rPr lang="lv-LV" baseline="0" dirty="0"/>
                        <a:t> atrodami?</a:t>
                      </a:r>
                      <a:endParaRPr lang="lv-LV" dirty="0"/>
                    </a:p>
                  </a:txBody>
                  <a:tcPr/>
                </a:tc>
                <a:extLst>
                  <a:ext uri="{0D108BD9-81ED-4DB2-BD59-A6C34878D82A}">
                    <a16:rowId xmlns:a16="http://schemas.microsoft.com/office/drawing/2014/main" val="10000"/>
                  </a:ext>
                </a:extLst>
              </a:tr>
              <a:tr h="673215">
                <a:tc>
                  <a:txBody>
                    <a:bodyPr/>
                    <a:lstStyle/>
                    <a:p>
                      <a:r>
                        <a:rPr lang="lv-LV" altLang="lv-LV" b="1" dirty="0">
                          <a:solidFill>
                            <a:schemeClr val="accent1">
                              <a:lumMod val="50000"/>
                            </a:schemeClr>
                          </a:solidFill>
                        </a:rPr>
                        <a:t>I pielikums </a:t>
                      </a:r>
                      <a:r>
                        <a:rPr lang="lv-LV" altLang="lv-LV" dirty="0">
                          <a:solidFill>
                            <a:schemeClr val="accent1">
                              <a:lumMod val="50000"/>
                            </a:schemeClr>
                          </a:solidFill>
                        </a:rPr>
                        <a:t>- </a:t>
                      </a:r>
                      <a:r>
                        <a:rPr lang="lv-LV" altLang="lv-LV" b="0" dirty="0">
                          <a:solidFill>
                            <a:schemeClr val="accent1">
                              <a:lumMod val="50000"/>
                            </a:schemeClr>
                          </a:solidFill>
                        </a:rPr>
                        <a:t>Vispārīgie noteikumi</a:t>
                      </a:r>
                      <a:endParaRPr lang="lv-LV" b="0" dirty="0">
                        <a:solidFill>
                          <a:schemeClr val="accent1">
                            <a:lumMod val="50000"/>
                          </a:schemeClr>
                        </a:solidFill>
                      </a:endParaRPr>
                    </a:p>
                  </a:txBody>
                  <a:tcPr/>
                </a:tc>
                <a:tc>
                  <a:txBody>
                    <a:bodyPr/>
                    <a:lstStyle/>
                    <a:p>
                      <a:r>
                        <a:rPr lang="lv-LV" altLang="lv-LV" dirty="0">
                          <a:solidFill>
                            <a:schemeClr val="accent1">
                              <a:lumMod val="50000"/>
                            </a:schemeClr>
                          </a:solidFill>
                        </a:rPr>
                        <a:t>Publicēti VIAA mājas lapā sadaļā: </a:t>
                      </a:r>
                      <a:r>
                        <a:rPr lang="lv-LV" altLang="lv-LV" i="1" dirty="0">
                          <a:solidFill>
                            <a:schemeClr val="accent1">
                              <a:lumMod val="50000"/>
                            </a:schemeClr>
                          </a:solidFill>
                          <a:hlinkClick r:id="rId2"/>
                        </a:rPr>
                        <a:t>Erasmus+/ Mācību mobilitātes/ Dokumenti un veidlapas</a:t>
                      </a:r>
                      <a:endParaRPr lang="lv-LV" dirty="0">
                        <a:solidFill>
                          <a:schemeClr val="accent1">
                            <a:lumMod val="50000"/>
                          </a:schemeClr>
                        </a:solidFill>
                      </a:endParaRPr>
                    </a:p>
                  </a:txBody>
                  <a:tcPr/>
                </a:tc>
                <a:extLst>
                  <a:ext uri="{0D108BD9-81ED-4DB2-BD59-A6C34878D82A}">
                    <a16:rowId xmlns:a16="http://schemas.microsoft.com/office/drawing/2014/main" val="10001"/>
                  </a:ext>
                </a:extLst>
              </a:tr>
              <a:tr h="961735">
                <a:tc>
                  <a:txBody>
                    <a:bodyPr/>
                    <a:lstStyle/>
                    <a:p>
                      <a:r>
                        <a:rPr lang="lv-LV" altLang="lv-LV" sz="1800" b="1" kern="1200" dirty="0">
                          <a:solidFill>
                            <a:schemeClr val="accent1">
                              <a:lumMod val="50000"/>
                            </a:schemeClr>
                          </a:solidFill>
                          <a:latin typeface="+mn-lt"/>
                          <a:ea typeface="+mn-ea"/>
                          <a:cs typeface="+mn-cs"/>
                        </a:rPr>
                        <a:t>II pielikums - </a:t>
                      </a:r>
                      <a:r>
                        <a:rPr lang="lv-LV" altLang="lv-LV" sz="1800" b="0" kern="1200" dirty="0">
                          <a:solidFill>
                            <a:schemeClr val="accent1">
                              <a:lumMod val="50000"/>
                            </a:schemeClr>
                          </a:solidFill>
                          <a:latin typeface="+mn-lt"/>
                          <a:ea typeface="+mn-ea"/>
                          <a:cs typeface="+mn-cs"/>
                        </a:rPr>
                        <a:t>Projekta apraksts, projekta budžets</a:t>
                      </a:r>
                      <a:endParaRPr lang="lv-LV" sz="1800" b="0" kern="1200" dirty="0">
                        <a:solidFill>
                          <a:schemeClr val="accent1">
                            <a:lumMod val="50000"/>
                          </a:schemeClr>
                        </a:solidFill>
                        <a:latin typeface="+mn-lt"/>
                        <a:ea typeface="+mn-ea"/>
                        <a:cs typeface="+mn-cs"/>
                      </a:endParaRPr>
                    </a:p>
                  </a:txBody>
                  <a:tcPr/>
                </a:tc>
                <a:tc>
                  <a:txBody>
                    <a:bodyPr/>
                    <a:lstStyle/>
                    <a:p>
                      <a:r>
                        <a:rPr lang="lv-LV" altLang="lv-LV" sz="1800" kern="1200" dirty="0">
                          <a:solidFill>
                            <a:schemeClr val="accent1">
                              <a:lumMod val="50000"/>
                            </a:schemeClr>
                          </a:solidFill>
                          <a:latin typeface="+mn-lt"/>
                          <a:ea typeface="+mn-ea"/>
                          <a:cs typeface="+mn-cs"/>
                        </a:rPr>
                        <a:t>Projekta apraksts - </a:t>
                      </a:r>
                      <a:r>
                        <a:rPr lang="lv-LV" altLang="lv-LV" sz="1800" kern="1200" dirty="0">
                          <a:solidFill>
                            <a:schemeClr val="accent1">
                              <a:lumMod val="50000"/>
                            </a:schemeClr>
                          </a:solidFill>
                          <a:latin typeface="+mn-lt"/>
                          <a:ea typeface="+mn-ea"/>
                          <a:cs typeface="+mn-cs"/>
                          <a:hlinkClick r:id="rId3"/>
                        </a:rPr>
                        <a:t>https://webgate.ec.europa.eu/erasmus-applications/screen/home</a:t>
                      </a:r>
                      <a:r>
                        <a:rPr lang="lv-LV" altLang="lv-LV" sz="1800" kern="1200" dirty="0">
                          <a:solidFill>
                            <a:schemeClr val="accent1">
                              <a:lumMod val="50000"/>
                            </a:schemeClr>
                          </a:solidFill>
                          <a:latin typeface="+mn-lt"/>
                          <a:ea typeface="+mn-ea"/>
                          <a:cs typeface="+mn-cs"/>
                        </a:rPr>
                        <a:t>. </a:t>
                      </a:r>
                    </a:p>
                    <a:p>
                      <a:r>
                        <a:rPr lang="lv-LV" sz="1800" kern="1200" dirty="0">
                          <a:solidFill>
                            <a:schemeClr val="accent1">
                              <a:lumMod val="50000"/>
                            </a:schemeClr>
                          </a:solidFill>
                          <a:latin typeface="+mn-lt"/>
                          <a:ea typeface="+mn-ea"/>
                          <a:cs typeface="+mn-cs"/>
                        </a:rPr>
                        <a:t>Projekta budžets</a:t>
                      </a:r>
                      <a:r>
                        <a:rPr lang="lv-LV" sz="1800" kern="1200" baseline="0" dirty="0">
                          <a:solidFill>
                            <a:schemeClr val="accent1">
                              <a:lumMod val="50000"/>
                            </a:schemeClr>
                          </a:solidFill>
                          <a:latin typeface="+mn-lt"/>
                          <a:ea typeface="+mn-ea"/>
                          <a:cs typeface="+mn-cs"/>
                        </a:rPr>
                        <a:t> – pie parakstītā finansējuma līguma. </a:t>
                      </a:r>
                      <a:endParaRPr lang="lv-LV" sz="1800" kern="1200" dirty="0">
                        <a:solidFill>
                          <a:schemeClr val="accent1">
                            <a:lumMod val="50000"/>
                          </a:schemeClr>
                        </a:solidFill>
                        <a:latin typeface="+mn-lt"/>
                        <a:ea typeface="+mn-ea"/>
                        <a:cs typeface="+mn-cs"/>
                      </a:endParaRPr>
                    </a:p>
                  </a:txBody>
                  <a:tcPr/>
                </a:tc>
                <a:extLst>
                  <a:ext uri="{0D108BD9-81ED-4DB2-BD59-A6C34878D82A}">
                    <a16:rowId xmlns:a16="http://schemas.microsoft.com/office/drawing/2014/main" val="10002"/>
                  </a:ext>
                </a:extLst>
              </a:tr>
              <a:tr h="673215">
                <a:tc>
                  <a:txBody>
                    <a:bodyPr/>
                    <a:lstStyle/>
                    <a:p>
                      <a:r>
                        <a:rPr lang="lv-LV" altLang="lv-LV" sz="1800" b="1" kern="1200" dirty="0">
                          <a:solidFill>
                            <a:schemeClr val="accent1">
                              <a:lumMod val="50000"/>
                            </a:schemeClr>
                          </a:solidFill>
                          <a:latin typeface="+mn-lt"/>
                          <a:ea typeface="+mn-ea"/>
                          <a:cs typeface="+mn-cs"/>
                        </a:rPr>
                        <a:t>III pielikums - </a:t>
                      </a:r>
                      <a:r>
                        <a:rPr lang="lv-LV" altLang="lv-LV" sz="1800" b="0" kern="1200" dirty="0">
                          <a:solidFill>
                            <a:schemeClr val="accent1">
                              <a:lumMod val="50000"/>
                            </a:schemeClr>
                          </a:solidFill>
                          <a:latin typeface="+mn-lt"/>
                          <a:ea typeface="+mn-ea"/>
                          <a:cs typeface="+mn-cs"/>
                        </a:rPr>
                        <a:t>Finanšu un līguma noteikumi </a:t>
                      </a:r>
                      <a:endParaRPr lang="lv-LV" sz="1800" b="0" kern="1200" dirty="0">
                        <a:solidFill>
                          <a:schemeClr val="accent1">
                            <a:lumMod val="50000"/>
                          </a:schemeClr>
                        </a:solidFill>
                        <a:latin typeface="+mn-lt"/>
                        <a:ea typeface="+mn-ea"/>
                        <a:cs typeface="+mn-cs"/>
                      </a:endParaRPr>
                    </a:p>
                  </a:txBody>
                  <a:tcPr/>
                </a:tc>
                <a:tc>
                  <a:txBody>
                    <a:bodyPr/>
                    <a:lstStyle/>
                    <a:p>
                      <a:r>
                        <a:rPr lang="lv-LV" altLang="lv-LV" sz="1800" kern="1200" dirty="0">
                          <a:solidFill>
                            <a:schemeClr val="accent1">
                              <a:lumMod val="50000"/>
                            </a:schemeClr>
                          </a:solidFill>
                          <a:latin typeface="+mn-lt"/>
                          <a:ea typeface="+mn-ea"/>
                          <a:cs typeface="+mn-cs"/>
                        </a:rPr>
                        <a:t>Publicēti VIAA mājas lapā sadaļā </a:t>
                      </a:r>
                      <a:r>
                        <a:rPr lang="lv-LV" altLang="lv-LV" i="1" dirty="0" err="1">
                          <a:solidFill>
                            <a:schemeClr val="accent1">
                              <a:lumMod val="50000"/>
                            </a:schemeClr>
                          </a:solidFill>
                          <a:hlinkClick r:id="rId2"/>
                        </a:rPr>
                        <a:t>Erasmus</a:t>
                      </a:r>
                      <a:r>
                        <a:rPr lang="lv-LV" altLang="lv-LV" i="1" dirty="0">
                          <a:solidFill>
                            <a:schemeClr val="accent1">
                              <a:lumMod val="50000"/>
                            </a:schemeClr>
                          </a:solidFill>
                          <a:hlinkClick r:id="rId2"/>
                        </a:rPr>
                        <a:t>+/ Mācību mobilitātes/ Dokumenti un veidlapas</a:t>
                      </a:r>
                      <a:endParaRPr lang="lv-LV" dirty="0">
                        <a:solidFill>
                          <a:schemeClr val="accent1">
                            <a:lumMod val="50000"/>
                          </a:schemeClr>
                        </a:solidFill>
                      </a:endParaRPr>
                    </a:p>
                  </a:txBody>
                  <a:tcPr/>
                </a:tc>
                <a:extLst>
                  <a:ext uri="{0D108BD9-81ED-4DB2-BD59-A6C34878D82A}">
                    <a16:rowId xmlns:a16="http://schemas.microsoft.com/office/drawing/2014/main" val="10003"/>
                  </a:ext>
                </a:extLst>
              </a:tr>
              <a:tr h="1034881">
                <a:tc>
                  <a:txBody>
                    <a:bodyPr/>
                    <a:lstStyle/>
                    <a:p>
                      <a:r>
                        <a:rPr lang="lv-LV" altLang="lv-LV" sz="1800" b="1" kern="1200" dirty="0">
                          <a:solidFill>
                            <a:schemeClr val="accent1">
                              <a:lumMod val="50000"/>
                            </a:schemeClr>
                          </a:solidFill>
                          <a:latin typeface="+mn-lt"/>
                          <a:ea typeface="+mn-ea"/>
                          <a:cs typeface="+mn-cs"/>
                        </a:rPr>
                        <a:t>III.1. Pielikums - </a:t>
                      </a:r>
                      <a:r>
                        <a:rPr lang="lv-LV" altLang="lv-LV" sz="1800" b="0" kern="1200" dirty="0">
                          <a:solidFill>
                            <a:schemeClr val="accent1">
                              <a:lumMod val="50000"/>
                            </a:schemeClr>
                          </a:solidFill>
                          <a:latin typeface="+mn-lt"/>
                          <a:ea typeface="+mn-ea"/>
                          <a:cs typeface="+mn-cs"/>
                        </a:rPr>
                        <a:t>Finanšu un Līguma noteikumu papildinājumi</a:t>
                      </a:r>
                      <a:endParaRPr lang="lv-LV" sz="1800" b="0" kern="1200" dirty="0">
                        <a:solidFill>
                          <a:schemeClr val="accent1">
                            <a:lumMod val="50000"/>
                          </a:schemeClr>
                        </a:solidFill>
                        <a:latin typeface="+mn-lt"/>
                        <a:ea typeface="+mn-ea"/>
                        <a:cs typeface="+mn-cs"/>
                      </a:endParaRPr>
                    </a:p>
                  </a:txBody>
                  <a:tcPr/>
                </a:tc>
                <a:tc>
                  <a:txBody>
                    <a:bodyPr/>
                    <a:lstStyle/>
                    <a:p>
                      <a:r>
                        <a:rPr lang="lv-LV" altLang="lv-LV" sz="1800" kern="1200" dirty="0">
                          <a:solidFill>
                            <a:schemeClr val="accent1">
                              <a:lumMod val="50000"/>
                            </a:schemeClr>
                          </a:solidFill>
                          <a:latin typeface="+mn-lt"/>
                          <a:ea typeface="+mn-ea"/>
                          <a:cs typeface="+mn-cs"/>
                        </a:rPr>
                        <a:t>Publicēti VIAA mājas lapā sadaļā: </a:t>
                      </a:r>
                      <a:r>
                        <a:rPr lang="lv-LV" altLang="lv-LV" i="1" dirty="0">
                          <a:solidFill>
                            <a:schemeClr val="accent1">
                              <a:lumMod val="50000"/>
                            </a:schemeClr>
                          </a:solidFill>
                          <a:hlinkClick r:id="rId2"/>
                        </a:rPr>
                        <a:t>Erasmus+/ Mācību mobilitātes/ Dokumenti un veidlapas</a:t>
                      </a:r>
                      <a:endParaRPr lang="lv-LV" dirty="0">
                        <a:solidFill>
                          <a:schemeClr val="accent1">
                            <a:lumMod val="50000"/>
                          </a:schemeClr>
                        </a:solidFill>
                      </a:endParaRPr>
                    </a:p>
                    <a:p>
                      <a:endParaRPr lang="lv-LV" dirty="0"/>
                    </a:p>
                  </a:txBody>
                  <a:tcPr/>
                </a:tc>
                <a:extLst>
                  <a:ext uri="{0D108BD9-81ED-4DB2-BD59-A6C34878D82A}">
                    <a16:rowId xmlns:a16="http://schemas.microsoft.com/office/drawing/2014/main" val="10004"/>
                  </a:ext>
                </a:extLst>
              </a:tr>
              <a:tr h="961735">
                <a:tc>
                  <a:txBody>
                    <a:bodyPr/>
                    <a:lstStyle/>
                    <a:p>
                      <a:r>
                        <a:rPr lang="lv-LV" altLang="lv-LV" sz="1800" b="1" kern="1200" dirty="0">
                          <a:solidFill>
                            <a:schemeClr val="accent1">
                              <a:lumMod val="50000"/>
                            </a:schemeClr>
                          </a:solidFill>
                          <a:latin typeface="+mn-lt"/>
                          <a:ea typeface="+mn-ea"/>
                          <a:cs typeface="+mn-cs"/>
                        </a:rPr>
                        <a:t>IV pielikums </a:t>
                      </a:r>
                      <a:r>
                        <a:rPr lang="lv-LV" altLang="lv-LV" sz="1800" b="0" kern="1200" dirty="0">
                          <a:solidFill>
                            <a:schemeClr val="accent1">
                              <a:lumMod val="50000"/>
                            </a:schemeClr>
                          </a:solidFill>
                          <a:latin typeface="+mn-lt"/>
                          <a:ea typeface="+mn-ea"/>
                          <a:cs typeface="+mn-cs"/>
                        </a:rPr>
                        <a:t>- Attiecināmās likmes </a:t>
                      </a:r>
                      <a:endParaRPr lang="lv-LV" sz="1800" b="0" kern="1200" dirty="0">
                        <a:solidFill>
                          <a:schemeClr val="accent1">
                            <a:lumMod val="50000"/>
                          </a:schemeClr>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ltLang="lv-LV" sz="1800" kern="1200" dirty="0">
                          <a:solidFill>
                            <a:schemeClr val="accent1">
                              <a:lumMod val="50000"/>
                            </a:schemeClr>
                          </a:solidFill>
                          <a:latin typeface="+mn-lt"/>
                          <a:ea typeface="+mn-ea"/>
                          <a:cs typeface="+mn-cs"/>
                        </a:rPr>
                        <a:t>Publicētas</a:t>
                      </a:r>
                      <a:r>
                        <a:rPr lang="lv-LV" altLang="lv-LV" sz="1800" kern="1200" baseline="0" dirty="0">
                          <a:solidFill>
                            <a:schemeClr val="accent1">
                              <a:lumMod val="50000"/>
                            </a:schemeClr>
                          </a:solidFill>
                          <a:latin typeface="+mn-lt"/>
                          <a:ea typeface="+mn-ea"/>
                          <a:cs typeface="+mn-cs"/>
                        </a:rPr>
                        <a:t> </a:t>
                      </a:r>
                      <a:r>
                        <a:rPr lang="lv-LV" altLang="lv-LV" sz="1800" kern="1200" dirty="0">
                          <a:solidFill>
                            <a:schemeClr val="accent1">
                              <a:lumMod val="50000"/>
                            </a:schemeClr>
                          </a:solidFill>
                          <a:latin typeface="+mn-lt"/>
                          <a:ea typeface="+mn-ea"/>
                          <a:cs typeface="+mn-cs"/>
                        </a:rPr>
                        <a:t>VIAA mājas lapā sadaļā: </a:t>
                      </a:r>
                      <a:r>
                        <a:rPr lang="lv-LV" altLang="lv-LV" i="1" dirty="0">
                          <a:solidFill>
                            <a:schemeClr val="accent1">
                              <a:lumMod val="50000"/>
                            </a:schemeClr>
                          </a:solidFill>
                          <a:hlinkClick r:id="rId2"/>
                        </a:rPr>
                        <a:t>Erasmus+/ Mācību mobilitātes/ Dokumenti un veidlapas</a:t>
                      </a:r>
                      <a:endParaRPr lang="lv-LV" dirty="0">
                        <a:solidFill>
                          <a:schemeClr val="accent1">
                            <a:lumMod val="50000"/>
                          </a:schemeClr>
                        </a:solidFill>
                      </a:endParaRPr>
                    </a:p>
                    <a:p>
                      <a:endParaRPr lang="lv-LV"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56538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TotalTime>
  <Words>903</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Courier New</vt:lpstr>
      <vt:lpstr>Wingdings</vt:lpstr>
      <vt:lpstr>Office Theme</vt:lpstr>
      <vt:lpstr>PowerPoint Presentation</vt:lpstr>
      <vt:lpstr>Izņēmuma izmaksas virtuālo aktivitāšu īstenošanā</vt:lpstr>
      <vt:lpstr>Izņēmuma izmaksas virtuālo aktivitāšu īstenošanā</vt:lpstr>
      <vt:lpstr>Izņēmuma izmaksas</vt:lpstr>
      <vt:lpstr>Izņēmuma izmaksas aprīkojuma un/vai pakalpojumu iegādei/īrei</vt:lpstr>
      <vt:lpstr>Neatgūtais attiecināmais finansējums</vt:lpstr>
      <vt:lpstr>Atskaites gatavošana un informācijas ievade MobilityTool+</vt:lpstr>
      <vt:lpstr>Citi jautājumi  </vt:lpstr>
      <vt:lpstr>Līguma pielikumi</vt:lpstr>
      <vt:lpstr>Kontaktpersonas:</vt:lpstr>
    </vt:vector>
  </TitlesOfParts>
  <Company>VIAA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Diāna Zakrevska</dc:creator>
  <cp:lastModifiedBy>Katrīna Kudiņa</cp:lastModifiedBy>
  <cp:revision>85</cp:revision>
  <dcterms:created xsi:type="dcterms:W3CDTF">2019-09-03T12:41:45Z</dcterms:created>
  <dcterms:modified xsi:type="dcterms:W3CDTF">2021-04-07T08:18:44Z</dcterms:modified>
</cp:coreProperties>
</file>