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292" r:id="rId4"/>
    <p:sldId id="304" r:id="rId5"/>
    <p:sldId id="301" r:id="rId6"/>
    <p:sldId id="302" r:id="rId7"/>
    <p:sldId id="303" r:id="rId8"/>
    <p:sldId id="281" r:id="rId9"/>
    <p:sldId id="275" r:id="rId10"/>
    <p:sldId id="300" r:id="rId11"/>
    <p:sldId id="305" r:id="rId12"/>
    <p:sldId id="274" r:id="rId13"/>
  </p:sldIdLst>
  <p:sldSz cx="12192000" cy="6858000"/>
  <p:notesSz cx="6858000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2B3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0B6D1-D6F2-4DE3-AE28-E57E32E18E0C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3B84C-3FBB-4EE4-B83C-BC8AE50B5C7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928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4021915"/>
            <a:ext cx="9144000" cy="124055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B34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4480897"/>
            <a:ext cx="1875453" cy="18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6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48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B3480"/>
                </a:solidFill>
              </a:defRPr>
            </a:lvl1pPr>
            <a:lvl2pPr>
              <a:defRPr>
                <a:solidFill>
                  <a:srgbClr val="2B3480"/>
                </a:solidFill>
              </a:defRPr>
            </a:lvl2pPr>
            <a:lvl3pPr>
              <a:defRPr>
                <a:solidFill>
                  <a:srgbClr val="2B3480"/>
                </a:solidFill>
              </a:defRPr>
            </a:lvl3pPr>
            <a:lvl4pPr>
              <a:defRPr>
                <a:solidFill>
                  <a:srgbClr val="2B3480"/>
                </a:solidFill>
              </a:defRPr>
            </a:lvl4pPr>
            <a:lvl5pPr>
              <a:defRPr>
                <a:solidFill>
                  <a:srgbClr val="2B348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45" y="5146686"/>
            <a:ext cx="1482455" cy="1482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956044"/>
            <a:ext cx="1872580" cy="5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43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11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217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860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455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93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692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AAC1-84F6-4D17-B099-96BE9C447EC3}" type="datetimeFigureOut">
              <a:rPr lang="lv-LV" smtClean="0"/>
              <a:t>26.03.2021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3F9C-FB9C-42FD-9AA9-7355044E77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96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trina.kudina@viaa.gov.lv" TargetMode="External"/><Relationship Id="rId2" Type="http://schemas.openxmlformats.org/officeDocument/2006/relationships/hyperlink" Target="mailto:liene.cauna@viaa.gov.l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inis.tralmaks@viaa.gov.lv" TargetMode="External"/><Relationship Id="rId5" Type="http://schemas.openxmlformats.org/officeDocument/2006/relationships/hyperlink" Target="mailto:dace.straume@viaa.gov.lv" TargetMode="External"/><Relationship Id="rId4" Type="http://schemas.openxmlformats.org/officeDocument/2006/relationships/hyperlink" Target="mailto:ivars.gorda@viaa.gov.l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aa.gov.lv/lat/ek_izgl_programmas_iniciativas/erasmus_plus/par_macibu_mobilitatem/?tl_id=21447&amp;tls_id=3547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ss.lv/mobilitate/europass-mobilitat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lv-LV" altLang="lv-LV" sz="9600" b="1" dirty="0">
                <a:solidFill>
                  <a:srgbClr val="1C388C"/>
                </a:solidFill>
              </a:rPr>
              <a:t>Mācību mobilitātes pieaugušo, skolu un profesionālās izglītības sektorā</a:t>
            </a:r>
          </a:p>
          <a:p>
            <a:r>
              <a:rPr lang="lv-LV" altLang="lv-LV" sz="7400" b="1" dirty="0">
                <a:solidFill>
                  <a:srgbClr val="1C388C"/>
                </a:solidFill>
              </a:rPr>
              <a:t>Projektu vadības seminārs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7668" y="6098560"/>
            <a:ext cx="3086100" cy="365125"/>
          </a:xfrm>
        </p:spPr>
        <p:txBody>
          <a:bodyPr/>
          <a:lstStyle/>
          <a:p>
            <a:r>
              <a:rPr lang="lv-LV" dirty="0"/>
              <a:t>Rīga, 2021.gada 26.marts</a:t>
            </a:r>
          </a:p>
        </p:txBody>
      </p:sp>
    </p:spTree>
    <p:extLst>
      <p:ext uri="{BB962C8B-B14F-4D97-AF65-F5344CB8AC3E}">
        <p14:creationId xmlns:p14="http://schemas.microsoft.com/office/powerpoint/2010/main" val="44761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431800"/>
            <a:ext cx="11449050" cy="1325563"/>
          </a:xfrm>
        </p:spPr>
        <p:txBody>
          <a:bodyPr>
            <a:normAutofit/>
          </a:bodyPr>
          <a:lstStyle/>
          <a:p>
            <a:r>
              <a:rPr lang="lv-LV" altLang="lv-LV" sz="4000" b="1" dirty="0"/>
              <a:t>Pieredze un ieteikumi par virtuālo mobilitāšu īstenošanu</a:t>
            </a:r>
            <a:endParaRPr lang="lv-LV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9725CC-2424-4E7B-ACFA-6F5457F2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450"/>
            <a:ext cx="10515600" cy="29845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/>
              <a:t>Svarīgi komunicēt ar organizētājiem – par tēmām, vajadzībām, budžetu utt.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/>
              <a:t>Organizētāji ir pretimnākoši, ir pieredze, ka ir gatavi pielāgot un izstrādāt programmu konkrētā projekta mērķiem un vajadzībām;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/>
              <a:t>Ir pieredze, ka vada nodarbības tikai konkrētam projekta īstenotājam;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2400" dirty="0"/>
              <a:t>Lai būtu pārliecība par sagaidāmo rezultātu – ir svarīgi pārjautāt mācību programmu, piemēram, vai un kādas būs praktiskās nodarbības, kā tiks pasniegta informācija.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48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431800"/>
            <a:ext cx="11449050" cy="1325563"/>
          </a:xfrm>
        </p:spPr>
        <p:txBody>
          <a:bodyPr>
            <a:normAutofit/>
          </a:bodyPr>
          <a:lstStyle/>
          <a:p>
            <a:r>
              <a:rPr lang="lv-LV" altLang="lv-LV" sz="4000" b="1" dirty="0"/>
              <a:t>Jautājumi, atbildes</a:t>
            </a:r>
            <a:endParaRPr lang="lv-LV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9725CC-2424-4E7B-ACFA-6F5457F2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757363"/>
            <a:ext cx="10915650" cy="43481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v-LV" b="1" dirty="0"/>
              <a:t>Ko darīt, ja nav iespējams realizēt virtuālo mobilitāti?</a:t>
            </a:r>
          </a:p>
          <a:p>
            <a:pPr marL="0" indent="0" algn="just">
              <a:buNone/>
            </a:pPr>
            <a:r>
              <a:rPr lang="lv-LV" sz="2400" i="1" dirty="0"/>
              <a:t>Jāizrunā iespējas, ko piedāvā uzņemošā organizācija. </a:t>
            </a:r>
          </a:p>
          <a:p>
            <a:pPr marL="0" indent="0" algn="just">
              <a:buNone/>
            </a:pPr>
            <a:r>
              <a:rPr lang="lv-LV" sz="2400" i="1" dirty="0"/>
              <a:t>Jāmeklē alternatīvus risinājumus; drīkst mainīt uzņemošo organizāciju.</a:t>
            </a:r>
          </a:p>
          <a:p>
            <a:pPr marL="0" indent="0" algn="just">
              <a:buNone/>
            </a:pPr>
            <a:r>
              <a:rPr lang="lv-LV" sz="2400" i="1" dirty="0"/>
              <a:t>Aicinām izmantot iespēju pagarināt projektu.</a:t>
            </a:r>
          </a:p>
          <a:p>
            <a:pPr algn="just"/>
            <a:r>
              <a:rPr lang="lv-LV" b="1" dirty="0"/>
              <a:t>Kā ar situāciju, kad saistībā ar COVID 19 situāciju dažas no plānotajām projekta aktivitātēm nevar tikt īstenotas objektīvu apstākļu dēļ?</a:t>
            </a:r>
          </a:p>
          <a:p>
            <a:pPr marL="0" indent="0" algn="just">
              <a:buNone/>
            </a:pPr>
            <a:r>
              <a:rPr lang="lv-LV" sz="2400" i="1" dirty="0"/>
              <a:t>Līdzīgi kā tiek atzīti virtuālo mobilitāšu mācību rezultāti, tā arī ierobežojumu laikā virtuālie pasākumi ir ieteicami projektu rezultātu izplatīšanai, sasniedzot plānoto mērķauditoriju</a:t>
            </a:r>
          </a:p>
        </p:txBody>
      </p:sp>
    </p:spTree>
    <p:extLst>
      <p:ext uri="{BB962C8B-B14F-4D97-AF65-F5344CB8AC3E}">
        <p14:creationId xmlns:p14="http://schemas.microsoft.com/office/powerpoint/2010/main" val="13735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dirty="0"/>
              <a:t>Kontaktpersonas: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lv-LV" sz="6000" b="1" dirty="0">
                <a:solidFill>
                  <a:schemeClr val="accent3">
                    <a:lumMod val="75000"/>
                  </a:schemeClr>
                </a:solidFill>
              </a:rPr>
              <a:t>Veiksmīgus projektus!</a:t>
            </a:r>
          </a:p>
          <a:p>
            <a:pPr>
              <a:spcBef>
                <a:spcPts val="0"/>
              </a:spcBef>
              <a:buNone/>
              <a:defRPr/>
            </a:pPr>
            <a:endParaRPr lang="lv-LV" b="1" dirty="0"/>
          </a:p>
          <a:p>
            <a:pPr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Mācību mobilitātes:</a:t>
            </a:r>
          </a:p>
          <a:p>
            <a:pPr marL="0" indent="0">
              <a:buNone/>
              <a:defRPr/>
            </a:pPr>
            <a:r>
              <a:rPr lang="lv-LV" sz="2900" b="1" dirty="0">
                <a:solidFill>
                  <a:schemeClr val="accent1">
                    <a:lumMod val="75000"/>
                  </a:schemeClr>
                </a:solidFill>
              </a:rPr>
              <a:t>Liene Cauna,</a:t>
            </a:r>
            <a:r>
              <a:rPr lang="lv-LV" sz="2800" dirty="0"/>
              <a:t>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Skolu un pieaugušo mobilitātes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nodaļa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s vecākā programmas speciāliste (KA101) 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tālr. 67785471, e-pasts</a:t>
            </a:r>
            <a:r>
              <a:rPr lang="lv-LV" sz="2800" dirty="0"/>
              <a:t> </a:t>
            </a:r>
            <a:r>
              <a:rPr lang="lv-LV" sz="2800" dirty="0">
                <a:hlinkClick r:id="rId2"/>
              </a:rPr>
              <a:t>liene.cauna@viaa.gov.lv</a:t>
            </a:r>
            <a:r>
              <a:rPr lang="lv-LV" sz="2800" dirty="0"/>
              <a:t> </a:t>
            </a:r>
          </a:p>
          <a:p>
            <a:pPr marL="0" indent="0">
              <a:buNone/>
              <a:defRPr/>
            </a:pPr>
            <a:r>
              <a:rPr lang="lv-LV" sz="2900" b="1" dirty="0">
                <a:solidFill>
                  <a:schemeClr val="accent1">
                    <a:lumMod val="75000"/>
                  </a:schemeClr>
                </a:solidFill>
              </a:rPr>
              <a:t>Katrīna Kudiņa,</a:t>
            </a:r>
            <a:r>
              <a:rPr lang="lv-LV" sz="2800" dirty="0"/>
              <a:t>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Skolu un pieaugušo mobilitātes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nodaļa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s vecākā programmas speciāliste (KA101)</a:t>
            </a:r>
            <a:r>
              <a:rPr lang="lv-LV" sz="2800" dirty="0"/>
              <a:t> 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tālr. 67201170, e-pasts</a:t>
            </a:r>
            <a:r>
              <a:rPr lang="lv-LV" sz="2800" dirty="0"/>
              <a:t> </a:t>
            </a:r>
            <a:r>
              <a:rPr lang="lv-LV" sz="2800" dirty="0">
                <a:hlinkClick r:id="rId3"/>
              </a:rPr>
              <a:t>katrina.kudina@viaa.gov.lv</a:t>
            </a:r>
            <a:r>
              <a:rPr lang="lv-LV" sz="2800" dirty="0"/>
              <a:t> </a:t>
            </a:r>
          </a:p>
          <a:p>
            <a:pPr marL="0" indent="0">
              <a:buNone/>
              <a:defRPr/>
            </a:pPr>
            <a:r>
              <a:rPr lang="lv-LV" sz="2900" b="1" dirty="0">
                <a:solidFill>
                  <a:schemeClr val="accent1">
                    <a:lumMod val="75000"/>
                  </a:schemeClr>
                </a:solidFill>
              </a:rPr>
              <a:t>Ivars Gorda,</a:t>
            </a:r>
            <a:r>
              <a:rPr lang="lv-LV" sz="2800" dirty="0"/>
              <a:t>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Skolu un pieaugušo mobilitātes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nodaļa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s vecākais programmas speciālists (KA104)</a:t>
            </a:r>
            <a:r>
              <a:rPr lang="lv-LV" sz="2800" dirty="0"/>
              <a:t> 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tālr. 67559500, e-pasts</a:t>
            </a:r>
            <a:r>
              <a:rPr lang="lv-LV" sz="2800" dirty="0"/>
              <a:t> </a:t>
            </a:r>
            <a:r>
              <a:rPr lang="lv-LV" sz="2800" dirty="0">
                <a:hlinkClick r:id="rId4"/>
              </a:rPr>
              <a:t>ivars.gorda@viaa.gov.lv</a:t>
            </a:r>
            <a:endParaRPr lang="lv-LV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lv-LV" sz="2900" b="1" dirty="0">
                <a:solidFill>
                  <a:schemeClr val="accent1">
                    <a:lumMod val="75000"/>
                  </a:schemeClr>
                </a:solidFill>
              </a:rPr>
              <a:t>Dace Straume, 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Skolu un pieaugušo mobilitātes 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nodaļa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s vecākā programmas speciāliste (KA102) tālr.</a:t>
            </a:r>
            <a:r>
              <a:rPr lang="lv-LV" sz="2900" b="1" dirty="0"/>
              <a:t> 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67830840, e-pasts:</a:t>
            </a:r>
            <a:r>
              <a:rPr lang="lv-LV" sz="2900" dirty="0"/>
              <a:t> </a:t>
            </a:r>
            <a:r>
              <a:rPr lang="lv-LV" sz="2900" dirty="0">
                <a:hlinkClick r:id="rId5"/>
              </a:rPr>
              <a:t>dace.straume@viaa.gov.lv</a:t>
            </a:r>
            <a:r>
              <a:rPr lang="lv-LV" sz="2900" dirty="0"/>
              <a:t> </a:t>
            </a:r>
          </a:p>
          <a:p>
            <a:pPr marL="0" indent="0">
              <a:buNone/>
              <a:defRPr/>
            </a:pPr>
            <a:r>
              <a:rPr lang="lv-LV" sz="2900" b="1" dirty="0">
                <a:solidFill>
                  <a:schemeClr val="accent1">
                    <a:lumMod val="75000"/>
                  </a:schemeClr>
                </a:solidFill>
              </a:rPr>
              <a:t>Reinis Tralmaks, 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Skolu un pieaugušo mobilitātes </a:t>
            </a:r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nodaļa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s vecākais programmas speciālists (KA116)</a:t>
            </a:r>
            <a:r>
              <a:rPr lang="lv-LV" sz="2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900" dirty="0">
                <a:solidFill>
                  <a:schemeClr val="accent1">
                    <a:lumMod val="75000"/>
                  </a:schemeClr>
                </a:solidFill>
              </a:rPr>
              <a:t>tālr. 67785475, e-pasts:</a:t>
            </a:r>
            <a:r>
              <a:rPr lang="lv-LV" sz="2900" dirty="0"/>
              <a:t> </a:t>
            </a:r>
            <a:r>
              <a:rPr lang="lv-LV" sz="2900" dirty="0">
                <a:hlinkClick r:id="rId6"/>
              </a:rPr>
              <a:t>reinis.tralmaks@viaa.gov.lv</a:t>
            </a:r>
            <a:r>
              <a:rPr lang="lv-LV" sz="2900" dirty="0"/>
              <a:t>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1019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b="1" dirty="0"/>
              <a:t>Virtuālās aktivitātes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21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b="1" dirty="0"/>
          </a:p>
          <a:p>
            <a:pPr marL="0" indent="0" algn="ctr">
              <a:buNone/>
            </a:pPr>
            <a:r>
              <a:rPr lang="lv-LV" dirty="0"/>
              <a:t>Uz gadījumiem, kad Covid-19 dēļ jāorganizē virtuāli pasākumi -Finansējuma līguma III.1 pielikums </a:t>
            </a:r>
          </a:p>
          <a:p>
            <a:pPr marL="0" indent="0" algn="ctr">
              <a:buNone/>
            </a:pPr>
            <a:r>
              <a:rPr lang="lv-LV" dirty="0">
                <a:hlinkClick r:id="rId2"/>
              </a:rPr>
              <a:t>«Finanšu un Līguma noteikumu papildinājumi»</a:t>
            </a:r>
            <a:r>
              <a:rPr lang="lv-LV" dirty="0"/>
              <a:t>. </a:t>
            </a:r>
            <a:endParaRPr lang="lv-LV" b="1" dirty="0"/>
          </a:p>
          <a:p>
            <a:pPr marL="0" indent="0" algn="ctr">
              <a:buNone/>
            </a:pPr>
            <a:endParaRPr lang="lv-LV" sz="1600" dirty="0"/>
          </a:p>
          <a:p>
            <a:pPr algn="just"/>
            <a:r>
              <a:rPr lang="lv-LV" sz="1600" dirty="0"/>
              <a:t>2020. gada projektiem – līgumā kā pielikums</a:t>
            </a:r>
          </a:p>
          <a:p>
            <a:pPr algn="just"/>
            <a:r>
              <a:rPr lang="lv-LV" sz="1600" dirty="0"/>
              <a:t>līdz 2020. gada projektiem – nosūtīts kā atsevišķs pielikums parakstīšanai</a:t>
            </a:r>
          </a:p>
          <a:p>
            <a:pPr algn="just"/>
            <a:r>
              <a:rPr lang="lv-LV" sz="1600" dirty="0"/>
              <a:t>publicēts angļu valodas versijā interneta vietnē www.viaa.gov.lv, sadaļā </a:t>
            </a:r>
            <a:r>
              <a:rPr lang="lv-LV" sz="1600" i="1" dirty="0"/>
              <a:t>Mācību mobilitātes - «Dokumenti un veidlapas</a:t>
            </a:r>
            <a:r>
              <a:rPr lang="lv-LV" sz="1600" dirty="0"/>
              <a:t>»</a:t>
            </a:r>
            <a:endParaRPr lang="lv-LV" dirty="0"/>
          </a:p>
          <a:p>
            <a:pPr marL="0" indent="0">
              <a:buNone/>
            </a:pPr>
            <a:endParaRPr lang="lv-LV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8220B5-CE85-461D-9CF1-FE22AAA38816}"/>
              </a:ext>
            </a:extLst>
          </p:cNvPr>
          <p:cNvSpPr/>
          <p:nvPr/>
        </p:nvSpPr>
        <p:spPr>
          <a:xfrm>
            <a:off x="290512" y="1770613"/>
            <a:ext cx="11610975" cy="10796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rgbClr val="2B3480"/>
                </a:solidFill>
              </a:rPr>
              <a:t>Notiek tikai tiešsaistē un dalībnieka mītnes valstī, bez dalībnieka fiziskas klātbūtnes. </a:t>
            </a:r>
          </a:p>
        </p:txBody>
      </p:sp>
    </p:spTree>
    <p:extLst>
      <p:ext uri="{BB962C8B-B14F-4D97-AF65-F5344CB8AC3E}">
        <p14:creationId xmlns:p14="http://schemas.microsoft.com/office/powerpoint/2010/main" val="9514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b="1" dirty="0"/>
              <a:t>Virtuālo aktivitāšu īstenošana </a:t>
            </a:r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3232F-2F9E-4C7B-BE42-401BAF0FC053}"/>
              </a:ext>
            </a:extLst>
          </p:cNvPr>
          <p:cNvSpPr txBox="1"/>
          <p:nvPr/>
        </p:nvSpPr>
        <p:spPr>
          <a:xfrm>
            <a:off x="533399" y="1652588"/>
            <a:ext cx="11172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b="1" dirty="0">
                <a:solidFill>
                  <a:srgbClr val="2B3480"/>
                </a:solidFill>
              </a:rPr>
              <a:t>attiecināmas tikai organizatoriskā </a:t>
            </a:r>
            <a:r>
              <a:rPr lang="lv-LV" sz="2400" b="1">
                <a:solidFill>
                  <a:srgbClr val="2B3480"/>
                </a:solidFill>
              </a:rPr>
              <a:t>atbalsta izmaksas </a:t>
            </a:r>
            <a:r>
              <a:rPr lang="lv-LV" sz="2400" dirty="0">
                <a:solidFill>
                  <a:srgbClr val="2B3480"/>
                </a:solidFill>
              </a:rPr>
              <a:t>(</a:t>
            </a:r>
            <a:r>
              <a:rPr lang="lv-LV" sz="2400" i="1" dirty="0">
                <a:solidFill>
                  <a:srgbClr val="2B3480"/>
                </a:solidFill>
              </a:rPr>
              <a:t>izmaksas saistībā ar ceļa izdevumiem, individuālo atbalstu un kursu maksu (SE, AE) nav uzskatāmas par attiecināmajām izmaksām</a:t>
            </a:r>
            <a:r>
              <a:rPr lang="lv-LV" sz="2400" dirty="0">
                <a:solidFill>
                  <a:srgbClr val="2B3480"/>
                </a:solidFill>
              </a:rPr>
              <a:t>); organizatoriskais atbalsts par vienu mobilitāti tiek attiecināts tikai vienreiz projekta laikā.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finansējuma summu aprēķina virtuālos mobilitātes pasākumos iesaistīto dalībnieku skaitu reizinot ar piemērojamo organizatoriskā atbalsta vienības izmaksu likmi (kā noteikts Līguma IV pielikumā; </a:t>
            </a:r>
            <a:r>
              <a:rPr lang="lv-LV" sz="2400" b="1" dirty="0">
                <a:solidFill>
                  <a:srgbClr val="2B3480"/>
                </a:solidFill>
              </a:rPr>
              <a:t>350 EUR </a:t>
            </a:r>
            <a:r>
              <a:rPr lang="lv-LV" sz="2400" dirty="0">
                <a:solidFill>
                  <a:srgbClr val="2B3480"/>
                </a:solidFill>
              </a:rPr>
              <a:t>vai 200 EUR, ja vairāk par 100 dalībniekiem);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atļauts </a:t>
            </a:r>
            <a:r>
              <a:rPr lang="lv-LV" sz="2400" b="1" dirty="0">
                <a:solidFill>
                  <a:srgbClr val="2B3480"/>
                </a:solidFill>
              </a:rPr>
              <a:t>pārdalīt līdz 10% uz «Izņēmuma izmaksām», </a:t>
            </a:r>
            <a:r>
              <a:rPr lang="lv-LV" sz="2400" dirty="0">
                <a:solidFill>
                  <a:srgbClr val="2B3480"/>
                </a:solidFill>
              </a:rPr>
              <a:t>lai segtu aprīkojuma un/vai pakalpojumu iegādi, lai Covid-19 dēļ īstenotu virtuālus mobilitātes pasākumus;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u="sng" dirty="0">
                <a:solidFill>
                  <a:srgbClr val="2B3480"/>
                </a:solidFill>
              </a:rPr>
              <a:t>tikai VET </a:t>
            </a:r>
            <a:r>
              <a:rPr lang="lv-LV" sz="2400" dirty="0">
                <a:solidFill>
                  <a:srgbClr val="2B3480"/>
                </a:solidFill>
              </a:rPr>
              <a:t>ir jānodrošina </a:t>
            </a:r>
            <a:r>
              <a:rPr lang="lv-LV" sz="2400" u="sng" dirty="0">
                <a:solidFill>
                  <a:srgbClr val="2B3480"/>
                </a:solidFill>
              </a:rPr>
              <a:t>OLS licenču piešķiršana </a:t>
            </a:r>
            <a:r>
              <a:rPr lang="lv-LV" sz="2400" b="1" u="sng" dirty="0">
                <a:solidFill>
                  <a:srgbClr val="2B3480"/>
                </a:solidFill>
              </a:rPr>
              <a:t>visiem</a:t>
            </a:r>
            <a:r>
              <a:rPr lang="lv-LV" sz="2400" u="sng" dirty="0">
                <a:solidFill>
                  <a:srgbClr val="2B3480"/>
                </a:solidFill>
              </a:rPr>
              <a:t> </a:t>
            </a:r>
            <a:r>
              <a:rPr lang="lv-LV" sz="2400" dirty="0">
                <a:solidFill>
                  <a:srgbClr val="2B3480"/>
                </a:solidFill>
              </a:rPr>
              <a:t>mobilitātēm atlasītajiem audzēkņiem (t.sk. īstermiņa mobilitātēm);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Minimālais un maksimālais dienu skaits virtuālajām aktivitātēm nav noteikts.</a:t>
            </a:r>
          </a:p>
        </p:txBody>
      </p:sp>
    </p:spTree>
    <p:extLst>
      <p:ext uri="{BB962C8B-B14F-4D97-AF65-F5344CB8AC3E}">
        <p14:creationId xmlns:p14="http://schemas.microsoft.com/office/powerpoint/2010/main" val="34671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b="1" dirty="0"/>
              <a:t>Virtuālo aktivitāšu īstenošana </a:t>
            </a:r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3232F-2F9E-4C7B-BE42-401BAF0FC053}"/>
              </a:ext>
            </a:extLst>
          </p:cNvPr>
          <p:cNvSpPr txBox="1"/>
          <p:nvPr/>
        </p:nvSpPr>
        <p:spPr>
          <a:xfrm>
            <a:off x="685800" y="2071688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rgbClr val="2B3480"/>
                </a:solidFill>
              </a:rPr>
              <a:t>Kāpēc virtuālās mobilitātes gadījumā nevar tik attiecināta kursu maksa?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CC2D6-9402-447F-A19E-7784B9326ECE}"/>
              </a:ext>
            </a:extLst>
          </p:cNvPr>
          <p:cNvSpPr txBox="1"/>
          <p:nvPr/>
        </p:nvSpPr>
        <p:spPr>
          <a:xfrm>
            <a:off x="1057275" y="2975908"/>
            <a:ext cx="981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lv-LV" sz="2400" dirty="0">
                <a:solidFill>
                  <a:srgbClr val="2B3480"/>
                </a:solidFill>
              </a:rPr>
              <a:t>kursu maksas finansējuma pozīcija tiek atstāta iespējai īstenot fizisku aktivitāti atbilstoši finansējuma līgumam;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sz="2400" dirty="0">
                <a:solidFill>
                  <a:srgbClr val="2B3480"/>
                </a:solidFill>
              </a:rPr>
              <a:t>Eiropas Komisijas ieteikumi </a:t>
            </a:r>
            <a:r>
              <a:rPr lang="lv-LV" sz="2400" dirty="0" err="1">
                <a:solidFill>
                  <a:srgbClr val="2B3480"/>
                </a:solidFill>
              </a:rPr>
              <a:t>Covid</a:t>
            </a:r>
            <a:r>
              <a:rPr lang="lv-LV" sz="2400" dirty="0">
                <a:solidFill>
                  <a:srgbClr val="2B3480"/>
                </a:solidFill>
              </a:rPr>
              <a:t> krīzes apstākļos ir iesākt mobilitāti ar virtuālām aktivitātēm un, situācijai uzlabojoties, ja iespējams, vēlāk īstenot arī fiziskās aktivitātes. Virtuālo aktivitāšu mācību rezultāti tiek uzskatīti par atzīstamiem projekta kopējo mērķu sasniegšanā.</a:t>
            </a:r>
          </a:p>
        </p:txBody>
      </p:sp>
    </p:spTree>
    <p:extLst>
      <p:ext uri="{BB962C8B-B14F-4D97-AF65-F5344CB8AC3E}">
        <p14:creationId xmlns:p14="http://schemas.microsoft.com/office/powerpoint/2010/main" val="33957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dirty="0"/>
              <a:t>Virtuālo aktivitāšu atspoguļošana</a:t>
            </a:r>
            <a:br>
              <a:rPr lang="lv-LV" altLang="lv-LV" b="1" dirty="0"/>
            </a:br>
            <a:r>
              <a:rPr lang="lv-LV" altLang="lv-LV" sz="2800" b="1" i="1" dirty="0" err="1"/>
              <a:t>Mobility</a:t>
            </a:r>
            <a:r>
              <a:rPr lang="lv-LV" altLang="lv-LV" sz="2800" b="1" i="1" dirty="0"/>
              <a:t> </a:t>
            </a:r>
            <a:r>
              <a:rPr lang="lv-LV" altLang="lv-LV" sz="2800" b="1" i="1" dirty="0" err="1"/>
              <a:t>Tool</a:t>
            </a:r>
            <a:r>
              <a:rPr lang="lv-LV" altLang="lv-LV" sz="2800" b="1" i="1" dirty="0"/>
              <a:t>+ </a:t>
            </a:r>
            <a:endParaRPr lang="lv-LV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3232F-2F9E-4C7B-BE42-401BAF0FC053}"/>
              </a:ext>
            </a:extLst>
          </p:cNvPr>
          <p:cNvSpPr txBox="1"/>
          <p:nvPr/>
        </p:nvSpPr>
        <p:spPr>
          <a:xfrm>
            <a:off x="838200" y="1650048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Jāreģistrē </a:t>
            </a:r>
            <a:r>
              <a:rPr lang="lv-LV" sz="2400" i="1" dirty="0" err="1">
                <a:solidFill>
                  <a:srgbClr val="2B3480"/>
                </a:solidFill>
              </a:rPr>
              <a:t>Mobility</a:t>
            </a:r>
            <a:r>
              <a:rPr lang="lv-LV" sz="2400" i="1" dirty="0">
                <a:solidFill>
                  <a:srgbClr val="2B3480"/>
                </a:solidFill>
              </a:rPr>
              <a:t> </a:t>
            </a:r>
            <a:r>
              <a:rPr lang="lv-LV" sz="2400" i="1" dirty="0" err="1">
                <a:solidFill>
                  <a:srgbClr val="2B3480"/>
                </a:solidFill>
              </a:rPr>
              <a:t>Tool</a:t>
            </a:r>
            <a:r>
              <a:rPr lang="lv-LV" sz="2400" i="1" dirty="0">
                <a:solidFill>
                  <a:srgbClr val="2B3480"/>
                </a:solidFill>
              </a:rPr>
              <a:t>+ </a:t>
            </a:r>
            <a:r>
              <a:rPr lang="lv-LV" sz="2400" dirty="0">
                <a:solidFill>
                  <a:srgbClr val="2B3480"/>
                </a:solidFill>
              </a:rPr>
              <a:t>sistēmā kā </a:t>
            </a:r>
            <a:r>
              <a:rPr lang="lv-LV" sz="2400" b="1" dirty="0">
                <a:solidFill>
                  <a:srgbClr val="2B3480"/>
                </a:solidFill>
              </a:rPr>
              <a:t>Virtuāla mobilitāte</a:t>
            </a:r>
            <a:r>
              <a:rPr lang="lv-LV" sz="2400" dirty="0">
                <a:solidFill>
                  <a:srgbClr val="2B3480"/>
                </a:solidFill>
              </a:rPr>
              <a:t>, norādot visu atbilstošo informāciju </a:t>
            </a:r>
            <a:r>
              <a:rPr lang="lv-LV" sz="2400" i="1" dirty="0">
                <a:solidFill>
                  <a:srgbClr val="2B3480"/>
                </a:solidFill>
              </a:rPr>
              <a:t>(uzņemošā organizācija, valsts utt.)</a:t>
            </a:r>
            <a:r>
              <a:rPr lang="lv-LV" sz="2400" dirty="0">
                <a:solidFill>
                  <a:srgbClr val="2B3480"/>
                </a:solidFill>
              </a:rPr>
              <a:t> līdzīgi kā fiziskai mobilitātei, bet bez izmaksām, kas parasti būtu piemērojamas fiziskai mobilitātei;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Automātiski parādās atzīme </a:t>
            </a:r>
            <a:r>
              <a:rPr lang="lv-LV" sz="2400" b="1" dirty="0">
                <a:solidFill>
                  <a:srgbClr val="2B3480"/>
                </a:solidFill>
              </a:rPr>
              <a:t>Nepārvarama vara </a:t>
            </a:r>
            <a:r>
              <a:rPr lang="lv-LV" sz="2400" dirty="0">
                <a:solidFill>
                  <a:srgbClr val="2B3480"/>
                </a:solidFill>
              </a:rPr>
              <a:t>un jāsniedz īss skaidrojums, kāpēc mobilitāte tika veikta virtuāli: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48AE5-6AE7-4F15-A406-7AA2DC07E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t="36592" r="21667" b="32001"/>
          <a:stretch/>
        </p:blipFill>
        <p:spPr>
          <a:xfrm>
            <a:off x="1238120" y="3589040"/>
            <a:ext cx="9063256" cy="207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45922-07BB-4146-B2C9-393E0615DD9F}"/>
              </a:ext>
            </a:extLst>
          </p:cNvPr>
          <p:cNvSpPr txBox="1"/>
          <p:nvPr/>
        </p:nvSpPr>
        <p:spPr>
          <a:xfrm>
            <a:off x="876170" y="5292546"/>
            <a:ext cx="1102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anose="05000000000000000000" pitchFamily="2" charset="2"/>
              <a:buChar char="§"/>
            </a:pPr>
            <a:endParaRPr lang="lv-LV" sz="2400" dirty="0">
              <a:solidFill>
                <a:srgbClr val="2B3480"/>
              </a:solidFill>
            </a:endParaRP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Mobilitātes dalībnieks </a:t>
            </a:r>
            <a:r>
              <a:rPr lang="lv-LV" sz="2400" b="1" dirty="0">
                <a:solidFill>
                  <a:srgbClr val="2B3480"/>
                </a:solidFill>
              </a:rPr>
              <a:t>iesniedz individuālo mobilitātes atskaiti</a:t>
            </a:r>
            <a:r>
              <a:rPr lang="lv-LV" sz="2400" dirty="0">
                <a:solidFill>
                  <a:srgbClr val="2B3480"/>
                </a:solidFill>
              </a:rPr>
              <a:t>.</a:t>
            </a:r>
          </a:p>
          <a:p>
            <a:pPr algn="just"/>
            <a:endParaRPr lang="lv-LV" sz="2400" dirty="0">
              <a:solidFill>
                <a:srgbClr val="2B3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581D20-4630-4284-9FFF-D6716403B8B4}"/>
              </a:ext>
            </a:extLst>
          </p:cNvPr>
          <p:cNvSpPr txBox="1"/>
          <p:nvPr/>
        </p:nvSpPr>
        <p:spPr>
          <a:xfrm>
            <a:off x="858855" y="1557338"/>
            <a:ext cx="110267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800" b="1" dirty="0">
                <a:solidFill>
                  <a:srgbClr val="2B3480"/>
                </a:solidFill>
              </a:rPr>
              <a:t>Svarīgi!</a:t>
            </a:r>
          </a:p>
          <a:p>
            <a:pPr algn="just"/>
            <a:endParaRPr lang="lv-LV" sz="1400" b="1" dirty="0">
              <a:solidFill>
                <a:srgbClr val="2B3480"/>
              </a:solidFill>
            </a:endParaRPr>
          </a:p>
          <a:p>
            <a:pPr algn="just"/>
            <a:r>
              <a:rPr lang="lv-LV" sz="2800" dirty="0">
                <a:solidFill>
                  <a:srgbClr val="2B3480"/>
                </a:solidFill>
              </a:rPr>
              <a:t>Lai pilnībā saprastu projekta īstenošanas gaitu un pieņemtu lēmumu par finansējuma izlietojuma attiecināmību, noslēguma atskaitē obligāti </a:t>
            </a:r>
            <a:r>
              <a:rPr lang="lv-LV" sz="2800" b="1" dirty="0">
                <a:solidFill>
                  <a:srgbClr val="2B3480"/>
                </a:solidFill>
              </a:rPr>
              <a:t>jāpakomentē izmaiņas </a:t>
            </a:r>
            <a:r>
              <a:rPr lang="lv-LV" sz="2800" dirty="0">
                <a:solidFill>
                  <a:srgbClr val="2B3480"/>
                </a:solidFill>
              </a:rPr>
              <a:t>projekta īstenošanas gaitā:</a:t>
            </a:r>
          </a:p>
          <a:p>
            <a:pPr algn="just"/>
            <a:r>
              <a:rPr lang="lv-LV" sz="2800" dirty="0">
                <a:solidFill>
                  <a:srgbClr val="2B3480"/>
                </a:solidFill>
              </a:rPr>
              <a:t> 	- projekta īstenošana un aktivitātes;</a:t>
            </a:r>
          </a:p>
          <a:p>
            <a:pPr algn="just"/>
            <a:r>
              <a:rPr lang="lv-LV" sz="2800" dirty="0">
                <a:solidFill>
                  <a:srgbClr val="2B3480"/>
                </a:solidFill>
              </a:rPr>
              <a:t> 	- budžets.</a:t>
            </a:r>
            <a:endParaRPr lang="lv-LV" sz="1200" dirty="0">
              <a:solidFill>
                <a:srgbClr val="2B3480"/>
              </a:solidFill>
            </a:endParaRPr>
          </a:p>
          <a:p>
            <a:pPr algn="just"/>
            <a:r>
              <a:rPr lang="lv-LV" sz="2000" i="1" dirty="0">
                <a:solidFill>
                  <a:srgbClr val="2B3480"/>
                </a:solidFill>
              </a:rPr>
              <a:t>(tai skaitā secīgi situāciju skaidrojošie apstākļi finansējuma neatgūšanas/daļējas atgūšanas gadījumā un situācijas risināšana no projekta īstenotāja puses – katrai mobilitātei)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D3DB7-2D9F-434D-B627-9114F5B08200}"/>
              </a:ext>
            </a:extLst>
          </p:cNvPr>
          <p:cNvSpPr txBox="1">
            <a:spLocks/>
          </p:cNvSpPr>
          <p:nvPr/>
        </p:nvSpPr>
        <p:spPr>
          <a:xfrm>
            <a:off x="1000125" y="450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altLang="lv-LV" b="1" dirty="0"/>
              <a:t>Virtuālo aktivitāšu īstenošanas atspoguļošana</a:t>
            </a:r>
          </a:p>
          <a:p>
            <a:r>
              <a:rPr lang="lv-LV" altLang="lv-LV" sz="3200" b="1" i="1" dirty="0"/>
              <a:t>Noslēguma atskaite</a:t>
            </a:r>
            <a:endParaRPr lang="lv-LV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571E3E-AF91-4AAF-8B89-4F0F664BE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4" t="48839" r="38667" b="36148"/>
          <a:stretch/>
        </p:blipFill>
        <p:spPr>
          <a:xfrm>
            <a:off x="858855" y="5113895"/>
            <a:ext cx="7357412" cy="11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b="1" dirty="0"/>
              <a:t>Virtuālo aktivitāšu apliecinājums </a:t>
            </a:r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81D20-4630-4284-9FFF-D6716403B8B4}"/>
              </a:ext>
            </a:extLst>
          </p:cNvPr>
          <p:cNvSpPr txBox="1"/>
          <p:nvPr/>
        </p:nvSpPr>
        <p:spPr>
          <a:xfrm>
            <a:off x="685799" y="1595021"/>
            <a:ext cx="11026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Kā apliecinājums virtuālajām mobilitātēm - atzīšanas dokuments, kas apliecina dalību virtuālās aktivitātēs:</a:t>
            </a:r>
          </a:p>
          <a:p>
            <a:pPr algn="ctr"/>
            <a:r>
              <a:rPr lang="lv-LV" sz="2400" i="1" dirty="0">
                <a:solidFill>
                  <a:srgbClr val="2B3480"/>
                </a:solidFill>
              </a:rPr>
              <a:t>Pasākuma nosaukums, mērķis;</a:t>
            </a:r>
          </a:p>
          <a:p>
            <a:pPr algn="ctr"/>
            <a:r>
              <a:rPr lang="lv-LV" sz="2400" i="1" dirty="0">
                <a:solidFill>
                  <a:srgbClr val="2B3480"/>
                </a:solidFill>
              </a:rPr>
              <a:t>Pasākuma sākuma un beigu datumi;</a:t>
            </a:r>
          </a:p>
          <a:p>
            <a:pPr algn="ctr"/>
            <a:r>
              <a:rPr lang="lv-LV" sz="2400" i="1" dirty="0">
                <a:solidFill>
                  <a:srgbClr val="2B3480"/>
                </a:solidFill>
              </a:rPr>
              <a:t>Dalībnieka vārds, uzvārds;</a:t>
            </a:r>
          </a:p>
          <a:p>
            <a:pPr algn="ctr"/>
            <a:r>
              <a:rPr lang="lv-LV" sz="2400" i="1" dirty="0">
                <a:solidFill>
                  <a:srgbClr val="2B3480"/>
                </a:solidFill>
              </a:rPr>
              <a:t>Uzņemošās organizācijas </a:t>
            </a:r>
            <a:r>
              <a:rPr lang="lv-LV" sz="2400" i="1" dirty="0" err="1">
                <a:solidFill>
                  <a:srgbClr val="2B3480"/>
                </a:solidFill>
              </a:rPr>
              <a:t>paraksttiesīgās</a:t>
            </a:r>
            <a:r>
              <a:rPr lang="lv-LV" sz="2400" i="1" dirty="0">
                <a:solidFill>
                  <a:srgbClr val="2B3480"/>
                </a:solidFill>
              </a:rPr>
              <a:t> personas paraksts</a:t>
            </a:r>
            <a:r>
              <a:rPr lang="lv-LV" sz="2400" dirty="0">
                <a:solidFill>
                  <a:srgbClr val="2B3480"/>
                </a:solidFill>
              </a:rPr>
              <a:t>.</a:t>
            </a:r>
          </a:p>
          <a:p>
            <a:pPr algn="just"/>
            <a:endParaRPr lang="lv-LV" sz="2400" dirty="0">
              <a:solidFill>
                <a:srgbClr val="2B348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18590-5DE4-49C4-87D0-2BEE1CA97B5A}"/>
              </a:ext>
            </a:extLst>
          </p:cNvPr>
          <p:cNvSpPr txBox="1"/>
          <p:nvPr/>
        </p:nvSpPr>
        <p:spPr>
          <a:xfrm>
            <a:off x="685799" y="3976925"/>
            <a:ext cx="11026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Par dalību virtuālajās mobilitātēs ir iespējams saņemt </a:t>
            </a:r>
            <a:r>
              <a:rPr lang="lv-LV" sz="2400" i="1" dirty="0" err="1">
                <a:solidFill>
                  <a:srgbClr val="2B3480"/>
                </a:solidFill>
              </a:rPr>
              <a:t>Europass</a:t>
            </a:r>
            <a:r>
              <a:rPr lang="lv-LV" sz="2400" i="1" dirty="0">
                <a:solidFill>
                  <a:srgbClr val="2B3480"/>
                </a:solidFill>
              </a:rPr>
              <a:t> </a:t>
            </a:r>
            <a:r>
              <a:rPr lang="lv-LV" sz="2400" dirty="0">
                <a:solidFill>
                  <a:srgbClr val="2B3480"/>
                </a:solidFill>
              </a:rPr>
              <a:t>mobilitātes apliecinājumu; 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lv-LV" sz="2400" dirty="0">
                <a:solidFill>
                  <a:srgbClr val="2B3480"/>
                </a:solidFill>
              </a:rPr>
              <a:t>Procedūra </a:t>
            </a:r>
            <a:r>
              <a:rPr lang="lv-LV" sz="2400" i="1" dirty="0" err="1">
                <a:solidFill>
                  <a:srgbClr val="2B3480"/>
                </a:solidFill>
              </a:rPr>
              <a:t>Europass</a:t>
            </a:r>
            <a:r>
              <a:rPr lang="lv-LV" sz="2400" dirty="0">
                <a:solidFill>
                  <a:srgbClr val="2B3480"/>
                </a:solidFill>
              </a:rPr>
              <a:t> saņemšanai par virtuālajām mobilitātēm ir tāda pati, kāda tā ir bijusi līdz šim:</a:t>
            </a:r>
          </a:p>
          <a:p>
            <a:pPr algn="ctr"/>
            <a:r>
              <a:rPr lang="lv-LV" sz="2400" dirty="0">
                <a:solidFill>
                  <a:srgbClr val="2B3480"/>
                </a:solidFill>
                <a:hlinkClick r:id="rId2"/>
              </a:rPr>
              <a:t>https://europass.lv/mobilitate/europass-mobilitate/</a:t>
            </a:r>
            <a:endParaRPr lang="lv-LV" sz="2400" dirty="0">
              <a:solidFill>
                <a:srgbClr val="2B3480"/>
              </a:solidFill>
            </a:endParaRPr>
          </a:p>
          <a:p>
            <a:pPr algn="ctr"/>
            <a:endParaRPr lang="lv-LV" sz="2400" dirty="0">
              <a:solidFill>
                <a:srgbClr val="2B3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AD28-DD77-4C6E-99FA-ABC7DE30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3776" cy="1325563"/>
          </a:xfrm>
        </p:spPr>
        <p:txBody>
          <a:bodyPr/>
          <a:lstStyle/>
          <a:p>
            <a:r>
              <a:rPr lang="lv-LV" altLang="lv-LV" sz="4400" b="1" dirty="0"/>
              <a:t>Virtuālās mobilitātes, </a:t>
            </a:r>
            <a:r>
              <a:rPr lang="lv-LV" b="1" dirty="0"/>
              <a:t>atbalsts īpašām vajadzībām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0390-D86F-49F4-97CB-30C46773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277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lv-LV" sz="2400" dirty="0"/>
              <a:t>Saņēmējs </a:t>
            </a:r>
            <a:r>
              <a:rPr lang="lv-LV" sz="2400" b="1" dirty="0"/>
              <a:t>drīkst pārdalīt jebkurai budžeta kategorijai piešķirtos līdzekļus atbalstam ar īpašām vajadzībām</a:t>
            </a:r>
            <a:r>
              <a:rPr lang="lv-LV" sz="2400" dirty="0"/>
              <a:t>, pat ja sākotnēji šai kategorijai līdzekļi netika piešķirti.</a:t>
            </a:r>
          </a:p>
          <a:p>
            <a:pPr algn="just"/>
            <a:r>
              <a:rPr lang="lv-LV" sz="2400" dirty="0"/>
              <a:t>Finansējuma summas aprēķins: tās ir </a:t>
            </a:r>
            <a:r>
              <a:rPr lang="lv-LV" sz="2400" b="1" dirty="0"/>
              <a:t>faktiskās ar mobilitāti saistītās izmaksas</a:t>
            </a:r>
            <a:r>
              <a:rPr lang="lv-LV" sz="2400" dirty="0"/>
              <a:t>, kas attiecināmas 100% apmērā. </a:t>
            </a:r>
          </a:p>
          <a:p>
            <a:pPr algn="just"/>
            <a:r>
              <a:rPr lang="lv-LV" sz="2400" dirty="0"/>
              <a:t>Attiecināmās izmaksas: izmaksas, kas ir tieši saistītas ar dalībniekiem ar īpašām vajadzībām, kas nepieciešamas virtuālo pasākumu īstenošanai.</a:t>
            </a:r>
          </a:p>
          <a:p>
            <a:pPr algn="just"/>
            <a:r>
              <a:rPr lang="lv-LV" sz="2400" dirty="0"/>
              <a:t>Apliecinošie dokumenti: rēķini par saistītajām izmaksām; rēķinā norādīts rēķina </a:t>
            </a:r>
            <a:r>
              <a:rPr lang="lv-LV" sz="2400" dirty="0" err="1"/>
              <a:t>izdevējiestādes</a:t>
            </a:r>
            <a:r>
              <a:rPr lang="lv-LV" sz="2400" dirty="0"/>
              <a:t> nosaukums un adrese, summa un valūta, kā arī rēķina izrakstīšanas datums.</a:t>
            </a:r>
          </a:p>
        </p:txBody>
      </p:sp>
    </p:spTree>
    <p:extLst>
      <p:ext uri="{BB962C8B-B14F-4D97-AF65-F5344CB8AC3E}">
        <p14:creationId xmlns:p14="http://schemas.microsoft.com/office/powerpoint/2010/main" val="15332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4000" b="1" dirty="0"/>
              <a:t>Kombinēto jeb </a:t>
            </a:r>
            <a:r>
              <a:rPr lang="lv-LV" altLang="lv-LV" sz="4000" b="1" i="1" dirty="0"/>
              <a:t>«</a:t>
            </a:r>
            <a:r>
              <a:rPr lang="lv-LV" altLang="lv-LV" sz="4000" b="1" i="1" dirty="0" err="1"/>
              <a:t>blended</a:t>
            </a:r>
            <a:r>
              <a:rPr lang="lv-LV" altLang="lv-LV" sz="4000" b="1" i="1" dirty="0"/>
              <a:t>» </a:t>
            </a:r>
            <a:r>
              <a:rPr lang="lv-LV" altLang="lv-LV" sz="4000" b="1" dirty="0"/>
              <a:t>mobilitāšu īstenošanas nosacījumi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330449"/>
            <a:ext cx="10287000" cy="366077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v-LV" sz="2400" dirty="0"/>
              <a:t>minimālais dienu skaits virtuālajai mobilitātes daļai nav noteikts; fiziskās mobilitātes daļai – tāds pats kā fiziskajām mobilitātēm;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2400" dirty="0"/>
              <a:t>Virtuālās un fiziskās aktivitātes var veikt </a:t>
            </a:r>
            <a:r>
              <a:rPr lang="lv-LV" sz="2400" b="1" dirty="0"/>
              <a:t>jebkurā secībā</a:t>
            </a:r>
            <a:r>
              <a:rPr lang="lv-LV" sz="2400" dirty="0"/>
              <a:t>, taču tās nevar pārklāties;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2400" dirty="0"/>
              <a:t>Starp abām aktivitātēm var būt </a:t>
            </a:r>
            <a:r>
              <a:rPr lang="lv-LV" sz="2400" b="1" dirty="0"/>
              <a:t>pārtraukums</a:t>
            </a:r>
            <a:r>
              <a:rPr lang="lv-LV" sz="2400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2400" dirty="0"/>
              <a:t>Kombinētās mobilitātes kopējais ilgums ir virtuālās mobilitātes daļas ilguma un fiziskās mobilitātes daļas ilguma summa </a:t>
            </a:r>
            <a:r>
              <a:rPr lang="lv-LV" sz="2400" i="1" dirty="0"/>
              <a:t>(MT+ aprēķinās pats)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908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989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Virtuālās aktivitātes</vt:lpstr>
      <vt:lpstr>Virtuālo aktivitāšu īstenošana </vt:lpstr>
      <vt:lpstr>Virtuālo aktivitāšu īstenošana </vt:lpstr>
      <vt:lpstr>Virtuālo aktivitāšu atspoguļošana Mobility Tool+ </vt:lpstr>
      <vt:lpstr>PowerPoint Presentation</vt:lpstr>
      <vt:lpstr>Virtuālo aktivitāšu apliecinājums </vt:lpstr>
      <vt:lpstr>Virtuālās mobilitātes, atbalsts īpašām vajadzībām</vt:lpstr>
      <vt:lpstr>Kombinēto jeb «blended» mobilitāšu īstenošanas nosacījumi</vt:lpstr>
      <vt:lpstr>Pieredze un ieteikumi par virtuālo mobilitāšu īstenošanu</vt:lpstr>
      <vt:lpstr>Jautājumi, atbildes</vt:lpstr>
      <vt:lpstr>Kontaktpersonas:</vt:lpstr>
    </vt:vector>
  </TitlesOfParts>
  <Company>VIAA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Zakrevska</dc:creator>
  <cp:lastModifiedBy>Liene Cauna</cp:lastModifiedBy>
  <cp:revision>128</cp:revision>
  <cp:lastPrinted>2021-03-26T11:13:36Z</cp:lastPrinted>
  <dcterms:created xsi:type="dcterms:W3CDTF">2019-09-03T12:41:45Z</dcterms:created>
  <dcterms:modified xsi:type="dcterms:W3CDTF">2021-03-26T11:45:31Z</dcterms:modified>
</cp:coreProperties>
</file>