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4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
</Relationships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470952217256789"/>
          <c:y val="0.033705038987172"/>
          <c:w val="0.786462076939904"/>
          <c:h val="0.8722226880187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Latvijā</c:v>
                </c:pt>
              </c:strCache>
            </c:strRef>
          </c:tx>
          <c:spPr>
            <a:solidFill>
              <a:srgbClr val="856ca6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856ca6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856ca6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856ca6"/>
              </a:solidFill>
              <a:ln>
                <a:noFill/>
              </a:ln>
            </c:spPr>
          </c:dPt>
          <c:dLbls>
            <c:numFmt formatCode="0" sourceLinked="1"/>
            <c:dLbl>
              <c:idx val="0"/>
              <c:numFmt formatCode="0" sourceLinked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66469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0" sourceLinked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66469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0" sourceLinked="1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66469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1" sz="2000" spc="-1" strike="noStrike">
                    <a:solidFill>
                      <a:srgbClr val="c00000"/>
                    </a:solidFill>
                    <a:latin typeface="Verdana"/>
                    <a:ea typeface="Verdan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4"/>
                <c:pt idx="0">
                  <c:v>2010</c:v>
                </c:pt>
                <c:pt idx="1">
                  <c:v>2014</c:v>
                </c:pt>
                <c:pt idx="2">
                  <c:v>2018</c:v>
                </c:pt>
                <c:pt idx="3">
                  <c:v>2022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27</c:v>
                </c:pt>
                <c:pt idx="1">
                  <c:v>31</c:v>
                </c:pt>
                <c:pt idx="2">
                  <c:v>28</c:v>
                </c:pt>
                <c:pt idx="3">
                  <c:v>39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Vidēji ES</c:v>
                </c:pt>
              </c:strCache>
            </c:strRef>
          </c:tx>
          <c:spPr>
            <a:solidFill>
              <a:srgbClr val="e0d7ec"/>
            </a:solidFill>
            <a:ln>
              <a:noFill/>
            </a:ln>
          </c:spPr>
          <c:invertIfNegative val="0"/>
          <c:dPt>
            <c:idx val="0"/>
            <c:invertIfNegative val="0"/>
            <c:spPr>
              <a:solidFill>
                <a:srgbClr val="e0d7ec"/>
              </a:solidFill>
              <a:ln>
                <a:noFill/>
              </a:ln>
            </c:spPr>
          </c:dPt>
          <c:dPt>
            <c:idx val="1"/>
            <c:invertIfNegative val="0"/>
            <c:spPr>
              <a:solidFill>
                <a:srgbClr val="e0d7ec"/>
              </a:solidFill>
              <a:ln>
                <a:noFill/>
              </a:ln>
            </c:spPr>
          </c:dPt>
          <c:dPt>
            <c:idx val="2"/>
            <c:invertIfNegative val="0"/>
            <c:spPr>
              <a:solidFill>
                <a:srgbClr val="e0d7ec"/>
              </a:solidFill>
              <a:ln>
                <a:noFill/>
              </a:ln>
            </c:spPr>
          </c:dPt>
          <c:dPt>
            <c:idx val="3"/>
            <c:invertIfNegative val="0"/>
            <c:spPr>
              <a:solidFill>
                <a:srgbClr val="e0d7ec"/>
              </a:solidFill>
              <a:ln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66469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66469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66469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General" sourceLinked="0"/>
              <c:txPr>
                <a:bodyPr/>
                <a:lstStyle/>
                <a:p>
                  <a:pPr>
                    <a:defRPr b="0" sz="1000" spc="-1" strike="noStrike">
                      <a:solidFill>
                        <a:srgbClr val="66469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/>
              <a:lstStyle/>
              <a:p>
                <a:pPr>
                  <a:defRPr b="1" sz="2000" spc="-1" strike="noStrike">
                    <a:solidFill>
                      <a:srgbClr val="664690"/>
                    </a:solidFill>
                    <a:latin typeface="Verdana"/>
                    <a:ea typeface="Verdana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4"/>
                <c:pt idx="0">
                  <c:v>2010</c:v>
                </c:pt>
                <c:pt idx="1">
                  <c:v>2014</c:v>
                </c:pt>
                <c:pt idx="2">
                  <c:v>2018</c:v>
                </c:pt>
                <c:pt idx="3">
                  <c:v>2022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40</c:v>
                </c:pt>
                <c:pt idx="1">
                  <c:v>41</c:v>
                </c:pt>
                <c:pt idx="2">
                  <c:v>40</c:v>
                </c:pt>
                <c:pt idx="3">
                  <c:v>38</c:v>
                </c:pt>
              </c:numCache>
            </c:numRef>
          </c:val>
        </c:ser>
        <c:gapWidth val="150"/>
        <c:overlap val="0"/>
        <c:axId val="38278275"/>
        <c:axId val="68003345"/>
      </c:barChart>
      <c:catAx>
        <c:axId val="38278275"/>
        <c:scaling>
          <c:orientation val="minMax"/>
        </c:scaling>
        <c:delete val="0"/>
        <c:axPos val="b"/>
        <c:numFmt formatCode="[$-426]DD/MM/YYYY" sourceLinked="1"/>
        <c:majorTickMark val="out"/>
        <c:minorTickMark val="none"/>
        <c:tickLblPos val="nextTo"/>
        <c:spPr>
          <a:ln w="9360">
            <a:solidFill>
              <a:srgbClr val="9b8fb1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664690"/>
                </a:solidFill>
                <a:latin typeface="Verdana"/>
                <a:ea typeface="Verdana"/>
              </a:defRPr>
            </a:pPr>
          </a:p>
        </c:txPr>
        <c:crossAx val="68003345"/>
        <c:crosses val="autoZero"/>
        <c:auto val="1"/>
        <c:lblAlgn val="ctr"/>
        <c:lblOffset val="100"/>
      </c:catAx>
      <c:valAx>
        <c:axId val="68003345"/>
        <c:scaling>
          <c:orientation val="minMax"/>
          <c:max val="50"/>
        </c:scaling>
        <c:delete val="0"/>
        <c:axPos val="l"/>
        <c:majorGridlines>
          <c:spPr>
            <a:ln w="9360">
              <a:solidFill>
                <a:srgbClr val="9b8fb1"/>
              </a:solidFill>
              <a:round/>
            </a:ln>
          </c:spPr>
        </c:majorGridlines>
        <c:numFmt formatCode="0" sourceLinked="0"/>
        <c:majorTickMark val="out"/>
        <c:minorTickMark val="none"/>
        <c:tickLblPos val="nextTo"/>
        <c:spPr>
          <a:ln w="9360">
            <a:solidFill>
              <a:srgbClr val="9b8fb1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664690"/>
                </a:solidFill>
                <a:latin typeface="Verdana"/>
                <a:ea typeface="Verdana"/>
              </a:defRPr>
            </a:pPr>
          </a:p>
        </c:txPr>
        <c:crossAx val="38278275"/>
        <c:crosses val="autoZero"/>
      </c:valAx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829255335770757"/>
          <c:y val="0.141923044681029"/>
          <c:w val="0.161875"/>
          <c:h val="0.698524480214621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b="0" sz="2000" spc="-1" strike="noStrike">
              <a:solidFill>
                <a:srgbClr val="664690"/>
              </a:solidFill>
              <a:latin typeface="Verdana"/>
              <a:ea typeface="Verdana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lv-LV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lv-LV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97720"/>
            <a:ext cx="12191040" cy="47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Google Shape;17;p2" descr=""/>
          <p:cNvPicPr/>
          <p:nvPr/>
        </p:nvPicPr>
        <p:blipFill>
          <a:blip r:embed="rId2"/>
          <a:stretch/>
        </p:blipFill>
        <p:spPr>
          <a:xfrm>
            <a:off x="775800" y="0"/>
            <a:ext cx="2392920" cy="180972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lv-LV" sz="4400" spc="-1" strike="noStrike">
                <a:latin typeface="Arial"/>
              </a:rPr>
              <a:t>Click to edit the title text format</a:t>
            </a:r>
            <a:endParaRPr b="0" lang="lv-LV" sz="44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latin typeface="Arial"/>
              </a:rPr>
              <a:t>Click to edit the outline text format</a:t>
            </a:r>
            <a:endParaRPr b="0" lang="lv-LV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800" spc="-1" strike="noStrike">
                <a:latin typeface="Arial"/>
              </a:rPr>
              <a:t>Second Outline Level</a:t>
            </a:r>
            <a:endParaRPr b="0" lang="lv-LV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400" spc="-1" strike="noStrike">
                <a:latin typeface="Arial"/>
              </a:rPr>
              <a:t>Third Outline Level</a:t>
            </a:r>
            <a:endParaRPr b="0" lang="lv-LV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000" spc="-1" strike="noStrike">
                <a:latin typeface="Arial"/>
              </a:rPr>
              <a:t>Fourth Outline Level</a:t>
            </a:r>
            <a:endParaRPr b="0" lang="lv-LV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Fifth Outline Level</a:t>
            </a:r>
            <a:endParaRPr b="0" lang="lv-LV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Sixth Outline Level</a:t>
            </a:r>
            <a:endParaRPr b="0" lang="lv-LV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Seventh Outline Level</a:t>
            </a:r>
            <a:endParaRPr b="0" lang="lv-LV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0"/>
            <a:ext cx="12191040" cy="1074240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2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lv-LV" sz="4400" spc="-1" strike="noStrike">
                <a:latin typeface="Arial"/>
              </a:rPr>
              <a:t>Click to edit the title text format</a:t>
            </a:r>
            <a:endParaRPr b="0" lang="lv-LV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latin typeface="Arial"/>
              </a:rPr>
              <a:t>Click to edit the outline text format</a:t>
            </a:r>
            <a:endParaRPr b="0" lang="lv-LV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800" spc="-1" strike="noStrike">
                <a:latin typeface="Arial"/>
              </a:rPr>
              <a:t>Second Outline Level</a:t>
            </a:r>
            <a:endParaRPr b="0" lang="lv-LV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400" spc="-1" strike="noStrike">
                <a:latin typeface="Arial"/>
              </a:rPr>
              <a:t>Third Outline Level</a:t>
            </a:r>
            <a:endParaRPr b="0" lang="lv-LV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000" spc="-1" strike="noStrike">
                <a:latin typeface="Arial"/>
              </a:rPr>
              <a:t>Fourth Outline Level</a:t>
            </a:r>
            <a:endParaRPr b="0" lang="lv-LV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Fifth Outline Level</a:t>
            </a:r>
            <a:endParaRPr b="0" lang="lv-LV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Sixth Outline Level</a:t>
            </a:r>
            <a:endParaRPr b="0" lang="lv-LV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Seventh Outline Level</a:t>
            </a:r>
            <a:endParaRPr b="0" lang="lv-LV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0"/>
            <a:ext cx="12191040" cy="1074240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2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lv-LV" sz="4400" spc="-1" strike="noStrike">
                <a:latin typeface="Arial"/>
              </a:rPr>
              <a:t>Click to edit the title text format</a:t>
            </a:r>
            <a:endParaRPr b="0" lang="lv-LV" sz="44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latin typeface="Arial"/>
              </a:rPr>
              <a:t>Click to edit the outline text format</a:t>
            </a:r>
            <a:endParaRPr b="0" lang="lv-LV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800" spc="-1" strike="noStrike">
                <a:latin typeface="Arial"/>
              </a:rPr>
              <a:t>Second Outline Level</a:t>
            </a:r>
            <a:endParaRPr b="0" lang="lv-LV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400" spc="-1" strike="noStrike">
                <a:latin typeface="Arial"/>
              </a:rPr>
              <a:t>Third Outline Level</a:t>
            </a:r>
            <a:endParaRPr b="0" lang="lv-LV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000" spc="-1" strike="noStrike">
                <a:latin typeface="Arial"/>
              </a:rPr>
              <a:t>Fourth Outline Level</a:t>
            </a:r>
            <a:endParaRPr b="0" lang="lv-LV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Fifth Outline Level</a:t>
            </a:r>
            <a:endParaRPr b="0" lang="lv-LV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Sixth Outline Level</a:t>
            </a:r>
            <a:endParaRPr b="0" lang="lv-LV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Seventh Outline Level</a:t>
            </a:r>
            <a:endParaRPr b="0" lang="lv-LV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0" y="2097720"/>
            <a:ext cx="12191040" cy="47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1" name="Google Shape;171;p23" descr=""/>
          <p:cNvPicPr/>
          <p:nvPr/>
        </p:nvPicPr>
        <p:blipFill>
          <a:blip r:embed="rId2"/>
          <a:stretch/>
        </p:blipFill>
        <p:spPr>
          <a:xfrm>
            <a:off x="775800" y="0"/>
            <a:ext cx="2392920" cy="1809720"/>
          </a:xfrm>
          <a:prstGeom prst="rect">
            <a:avLst/>
          </a:prstGeom>
          <a:ln>
            <a:noFill/>
          </a:ln>
        </p:spPr>
      </p:pic>
      <p:sp>
        <p:nvSpPr>
          <p:cNvPr id="122" name="CustomShape 2"/>
          <p:cNvSpPr/>
          <p:nvPr/>
        </p:nvSpPr>
        <p:spPr>
          <a:xfrm>
            <a:off x="1730880" y="5309280"/>
            <a:ext cx="1209240" cy="18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IZM_gov_lv</a:t>
            </a:r>
            <a:endParaRPr b="0" lang="lv-LV" sz="1200" spc="-1" strike="noStrike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4063680" y="5309280"/>
            <a:ext cx="1966680" cy="18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Izglitibas.ministrija</a:t>
            </a:r>
            <a:endParaRPr b="0" lang="lv-LV" sz="1200" spc="-1" strike="noStrike">
              <a:latin typeface="Arial"/>
            </a:endParaRPr>
          </a:p>
        </p:txBody>
      </p:sp>
      <p:pic>
        <p:nvPicPr>
          <p:cNvPr id="124" name="Google Shape;175;p23" descr=""/>
          <p:cNvPicPr/>
          <p:nvPr/>
        </p:nvPicPr>
        <p:blipFill>
          <a:blip r:embed="rId3"/>
          <a:stretch/>
        </p:blipFill>
        <p:spPr>
          <a:xfrm>
            <a:off x="3553200" y="5261400"/>
            <a:ext cx="372960" cy="279360"/>
          </a:xfrm>
          <a:prstGeom prst="rect">
            <a:avLst/>
          </a:prstGeom>
          <a:ln>
            <a:noFill/>
          </a:ln>
        </p:spPr>
      </p:pic>
      <p:pic>
        <p:nvPicPr>
          <p:cNvPr id="125" name="Google Shape;176;p23" descr=""/>
          <p:cNvPicPr/>
          <p:nvPr/>
        </p:nvPicPr>
        <p:blipFill>
          <a:blip r:embed="rId4"/>
          <a:stretch/>
        </p:blipFill>
        <p:spPr>
          <a:xfrm>
            <a:off x="1202400" y="5261400"/>
            <a:ext cx="372960" cy="279360"/>
          </a:xfrm>
          <a:prstGeom prst="rect">
            <a:avLst/>
          </a:prstGeom>
          <a:ln>
            <a:noFill/>
          </a:ln>
        </p:spPr>
      </p:pic>
      <p:sp>
        <p:nvSpPr>
          <p:cNvPr id="12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lv-LV" sz="4400" spc="-1" strike="noStrike">
                <a:latin typeface="Arial"/>
              </a:rPr>
              <a:t>Click to edit the title text format</a:t>
            </a:r>
            <a:endParaRPr b="0" lang="lv-LV" sz="4400" spc="-1" strike="noStrike"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3200" spc="-1" strike="noStrike">
                <a:latin typeface="Arial"/>
              </a:rPr>
              <a:t>Click to edit the outline text format</a:t>
            </a:r>
            <a:endParaRPr b="0" lang="lv-LV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800" spc="-1" strike="noStrike">
                <a:latin typeface="Arial"/>
              </a:rPr>
              <a:t>Second Outline Level</a:t>
            </a:r>
            <a:endParaRPr b="0" lang="lv-LV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400" spc="-1" strike="noStrike">
                <a:latin typeface="Arial"/>
              </a:rPr>
              <a:t>Third Outline Level</a:t>
            </a:r>
            <a:endParaRPr b="0" lang="lv-LV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lv-LV" sz="2000" spc="-1" strike="noStrike">
                <a:latin typeface="Arial"/>
              </a:rPr>
              <a:t>Fourth Outline Level</a:t>
            </a:r>
            <a:endParaRPr b="0" lang="lv-LV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Fifth Outline Level</a:t>
            </a:r>
            <a:endParaRPr b="0" lang="lv-LV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Sixth Outline Level</a:t>
            </a:r>
            <a:endParaRPr b="0" lang="lv-LV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lv-LV" sz="2000" spc="-1" strike="noStrike">
                <a:latin typeface="Arial"/>
              </a:rPr>
              <a:t>Seventh Outline Level</a:t>
            </a:r>
            <a:endParaRPr b="0" lang="lv-LV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likumi.lv/ta/id/332897" TargetMode="External"/><Relationship Id="rId2" Type="http://schemas.openxmlformats.org/officeDocument/2006/relationships/hyperlink" Target="https://likumi.lv/ta/id/332897" TargetMode="Externa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725040" y="2549880"/>
            <a:ext cx="10868760" cy="170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1" lang="lv-LV" sz="2600" spc="-1" strike="noStrike">
                <a:solidFill>
                  <a:srgbClr val="ffffff"/>
                </a:solidFill>
                <a:latin typeface="Verdana"/>
                <a:ea typeface="Verdana"/>
              </a:rPr>
              <a:t>Erasmus+ 2023. gada projektu pieteikumu konkurss sporta jomā</a:t>
            </a:r>
            <a:endParaRPr b="0" lang="lv-LV" sz="26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457200" y="4514760"/>
            <a:ext cx="11402640" cy="100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>
            <a:noAutofit/>
          </a:bodyPr>
          <a:p>
            <a:pPr algn="ctr">
              <a:lnSpc>
                <a:spcPct val="100000"/>
              </a:lnSpc>
            </a:pPr>
            <a:endParaRPr b="0" lang="lv-LV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lv-LV" sz="2000" spc="-1" strike="noStrike">
                <a:solidFill>
                  <a:srgbClr val="ffffff"/>
                </a:solidFill>
                <a:latin typeface="Verdana"/>
                <a:ea typeface="Verdana"/>
              </a:rPr>
              <a:t>09.01.2023. </a:t>
            </a:r>
            <a:endParaRPr b="0" lang="lv-LV" sz="2000" spc="-1" strike="noStrike">
              <a:latin typeface="Arial"/>
            </a:endParaRPr>
          </a:p>
        </p:txBody>
      </p:sp>
      <p:pic>
        <p:nvPicPr>
          <p:cNvPr id="166" name="Picture 3" descr=""/>
          <p:cNvPicPr/>
          <p:nvPr/>
        </p:nvPicPr>
        <p:blipFill>
          <a:blip r:embed="rId1"/>
          <a:stretch/>
        </p:blipFill>
        <p:spPr>
          <a:xfrm>
            <a:off x="1057680" y="0"/>
            <a:ext cx="1991520" cy="2010600"/>
          </a:xfrm>
          <a:prstGeom prst="rect">
            <a:avLst/>
          </a:prstGeom>
          <a:ln>
            <a:noFill/>
          </a:ln>
        </p:spPr>
      </p:pic>
      <p:sp>
        <p:nvSpPr>
          <p:cNvPr id="167" name="CustomShape 3"/>
          <p:cNvSpPr/>
          <p:nvPr/>
        </p:nvSpPr>
        <p:spPr>
          <a:xfrm>
            <a:off x="834120" y="5746320"/>
            <a:ext cx="10648440" cy="4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lv-LV" sz="2200" spc="-1" strike="noStrike">
                <a:solidFill>
                  <a:srgbClr val="ffffff"/>
                </a:solidFill>
                <a:latin typeface="Verdana"/>
                <a:ea typeface="Verdana"/>
              </a:rPr>
              <a:t>Izglītības un zinātnes ministrija</a:t>
            </a:r>
            <a:endParaRPr b="0" lang="lv-LV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367920" y="38880"/>
            <a:ext cx="1111104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lv-LV" sz="2200" spc="-1" strike="noStrike">
                <a:solidFill>
                  <a:srgbClr val="664790"/>
                </a:solidFill>
                <a:latin typeface="Verdana"/>
                <a:ea typeface="Verdana"/>
              </a:rPr>
              <a:t>Sporta politikas pamatnostādnes 2022.–2027. gadam</a:t>
            </a:r>
            <a:endParaRPr b="0" lang="lv-LV" sz="2200" spc="-1" strike="noStrike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pPr algn="ctr">
              <a:lnSpc>
                <a:spcPct val="100000"/>
              </a:lnSpc>
            </a:pPr>
            <a:fld id="{A5C9144A-50F6-4F06-8FFC-715C55B2B4CD}" type="slidenum"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&lt;number&gt;</a:t>
            </a:fld>
            <a:endParaRPr b="0" lang="lv-LV" sz="1200" spc="-1" strike="noStrike">
              <a:latin typeface="Arial"/>
            </a:endParaRPr>
          </a:p>
        </p:txBody>
      </p:sp>
      <p:grpSp>
        <p:nvGrpSpPr>
          <p:cNvPr id="170" name="Group 3"/>
          <p:cNvGrpSpPr/>
          <p:nvPr/>
        </p:nvGrpSpPr>
        <p:grpSpPr>
          <a:xfrm>
            <a:off x="1166040" y="1387440"/>
            <a:ext cx="10768320" cy="4103280"/>
            <a:chOff x="1166040" y="1387440"/>
            <a:chExt cx="10768320" cy="4103280"/>
          </a:xfrm>
        </p:grpSpPr>
        <p:sp>
          <p:nvSpPr>
            <p:cNvPr id="171" name="CustomShape 4"/>
            <p:cNvSpPr/>
            <p:nvPr/>
          </p:nvSpPr>
          <p:spPr>
            <a:xfrm flipH="1">
              <a:off x="1166040" y="1387440"/>
              <a:ext cx="10768320" cy="464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Pamatnostādņu izstrāde norisinājās no 2020.gada aprīļa līdz 2022.gada maijam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72" name="CustomShape 5"/>
            <p:cNvSpPr/>
            <p:nvPr/>
          </p:nvSpPr>
          <p:spPr>
            <a:xfrm flipH="1">
              <a:off x="1166040" y="2048040"/>
              <a:ext cx="10768320" cy="469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Sabiedriskā apspriešana notika no 2020. gada 7.decembra līdz 2021. gada 7. janvārim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73" name="CustomShape 6"/>
            <p:cNvSpPr/>
            <p:nvPr/>
          </p:nvSpPr>
          <p:spPr>
            <a:xfrm flipH="1">
              <a:off x="1191240" y="2703240"/>
              <a:ext cx="10743120" cy="552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Saeimas Ilgtspējīgas attīstības komisija 2021. gada 12. maija sēdē paudusi konceptuālo atbalstu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74" name="CustomShape 7"/>
            <p:cNvSpPr/>
            <p:nvPr/>
          </p:nvSpPr>
          <p:spPr>
            <a:xfrm flipH="1">
              <a:off x="1166040" y="3463200"/>
              <a:ext cx="10768320" cy="439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Latvijas Nacionālā sporta padome 2021. gada 9. decembra sēdē paudusi konceptuālu atbalstu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75" name="CustomShape 8"/>
            <p:cNvSpPr/>
            <p:nvPr/>
          </p:nvSpPr>
          <p:spPr>
            <a:xfrm flipH="1">
              <a:off x="1166040" y="4107240"/>
              <a:ext cx="10768320" cy="54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Ministru kabinets pieņēmis Pamatnostādnes 2022.gada 31.maijā ar rīkojumu nr. 397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76" name="CustomShape 9"/>
            <p:cNvSpPr/>
            <p:nvPr/>
          </p:nvSpPr>
          <p:spPr>
            <a:xfrm flipH="1">
              <a:off x="1191240" y="4893120"/>
              <a:ext cx="10743120" cy="59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Publiski pieejamas </a:t>
              </a:r>
              <a:r>
                <a:rPr b="0" lang="lv-LV" sz="1600" spc="-1" strike="noStrike" u="sng">
                  <a:solidFill>
                    <a:srgbClr val="442583"/>
                  </a:solidFill>
                  <a:uFillTx/>
                  <a:latin typeface="Verdana"/>
                  <a:ea typeface="Verdana"/>
                  <a:hlinkClick r:id="rId1"/>
                </a:rPr>
                <a:t>https://</a:t>
              </a:r>
              <a:r>
                <a:rPr b="0" lang="lv-LV" sz="1600" spc="-1" strike="noStrike" u="sng">
                  <a:solidFill>
                    <a:srgbClr val="442583"/>
                  </a:solidFill>
                  <a:uFillTx/>
                  <a:latin typeface="Verdana"/>
                  <a:ea typeface="Verdana"/>
                  <a:hlinkClick r:id="rId2"/>
                </a:rPr>
                <a:t>likumi.lv/ta/id/332897</a:t>
              </a: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 </a:t>
              </a:r>
              <a:endParaRPr b="0" lang="lv-LV" sz="1600" spc="-1" strike="noStrike">
                <a:latin typeface="Arial"/>
              </a:endParaRPr>
            </a:p>
          </p:txBody>
        </p:sp>
      </p:grpSp>
      <p:sp>
        <p:nvSpPr>
          <p:cNvPr id="177" name="CustomShape 10"/>
          <p:cNvSpPr/>
          <p:nvPr/>
        </p:nvSpPr>
        <p:spPr>
          <a:xfrm>
            <a:off x="1116000" y="1387440"/>
            <a:ext cx="100080" cy="486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11"/>
          <p:cNvSpPr/>
          <p:nvPr/>
        </p:nvSpPr>
        <p:spPr>
          <a:xfrm flipH="1">
            <a:off x="1215720" y="5732280"/>
            <a:ext cx="10717560" cy="516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259920" rIns="85320" tIns="45000" bIns="45000" anchor="ctr">
            <a:noAutofit/>
          </a:bodyPr>
          <a:p>
            <a:pPr>
              <a:lnSpc>
                <a:spcPct val="90000"/>
              </a:lnSpc>
              <a:spcAft>
                <a:spcPts val="561"/>
              </a:spcAft>
            </a:pPr>
            <a:r>
              <a:rPr b="0" lang="lv-LV" sz="1600" spc="-1" strike="noStrike">
                <a:solidFill>
                  <a:srgbClr val="664690"/>
                </a:solidFill>
                <a:latin typeface="Verdana"/>
                <a:ea typeface="Verdana"/>
              </a:rPr>
              <a:t>Tiek izstrādāts Pamatnostādņu īstenošanas plāns 2023.–2027. gadam</a:t>
            </a:r>
            <a:endParaRPr b="0" lang="lv-LV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67920" y="38880"/>
            <a:ext cx="1111104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lv-LV" sz="2200" spc="-1" strike="noStrike">
                <a:solidFill>
                  <a:srgbClr val="664790"/>
                </a:solidFill>
                <a:latin typeface="Verdana"/>
                <a:ea typeface="Verdana"/>
              </a:rPr>
              <a:t>Sporta politikas pamatnostādnes 2022.–2027. gadam</a:t>
            </a:r>
            <a:endParaRPr b="0" lang="lv-LV" sz="22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pPr algn="ctr">
              <a:lnSpc>
                <a:spcPct val="100000"/>
              </a:lnSpc>
            </a:pPr>
            <a:fld id="{22C06116-F118-47B4-838B-9C9C83EAAAEE}" type="slidenum"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&lt;number&gt;</a:t>
            </a:fld>
            <a:endParaRPr b="0" lang="lv-LV" sz="1200" spc="-1" strike="noStrike">
              <a:latin typeface="Arial"/>
            </a:endParaRPr>
          </a:p>
        </p:txBody>
      </p:sp>
      <p:grpSp>
        <p:nvGrpSpPr>
          <p:cNvPr id="181" name="Group 3"/>
          <p:cNvGrpSpPr/>
          <p:nvPr/>
        </p:nvGrpSpPr>
        <p:grpSpPr>
          <a:xfrm>
            <a:off x="1115280" y="1728000"/>
            <a:ext cx="10835280" cy="2663280"/>
            <a:chOff x="1115280" y="1728000"/>
            <a:chExt cx="10835280" cy="2663280"/>
          </a:xfrm>
        </p:grpSpPr>
        <p:sp>
          <p:nvSpPr>
            <p:cNvPr id="182" name="CustomShape 4"/>
            <p:cNvSpPr/>
            <p:nvPr/>
          </p:nvSpPr>
          <p:spPr>
            <a:xfrm flipH="1">
              <a:off x="1129680" y="1728000"/>
              <a:ext cx="10820880" cy="8625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1" lang="lv-LV" sz="18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(definīcija) Tautas sports</a:t>
              </a:r>
              <a:r>
                <a:rPr b="0" lang="lv-LV" sz="18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 – fiziskās aktivitātes un sporta sacensības, bez vecuma ierobežojuma ar mērķi veicināt, nostiprināt un uzlabot veselību, sekmēt fizisko un psihisko attīstību, aktīvu brīvā laika pavadīšanu, sociālo saskarsmi.</a:t>
              </a:r>
              <a:endParaRPr b="0" lang="lv-LV" sz="1800" spc="-1" strike="noStrike">
                <a:latin typeface="Arial"/>
              </a:endParaRPr>
            </a:p>
          </p:txBody>
        </p:sp>
        <p:sp>
          <p:nvSpPr>
            <p:cNvPr id="183" name="CustomShape 5"/>
            <p:cNvSpPr/>
            <p:nvPr/>
          </p:nvSpPr>
          <p:spPr>
            <a:xfrm flipH="1">
              <a:off x="1115280" y="3690360"/>
              <a:ext cx="10820880" cy="700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1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(sporta politikas virziens) Tautas sports </a:t>
              </a: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– nodrošināt iespēju ikvienam iedzīvotājam iesaistīties regulārās fiziskās aktivitātēs un veselību veicinošos sporta pasākumos, kā arī veidot iedzīvotāju izpratni par fizisko aktivitāšu nozīmi veselības saglabāšanā un nostiprināšanā.</a:t>
              </a:r>
              <a:endParaRPr b="0" lang="lv-LV" sz="1600" spc="-1" strike="noStrike">
                <a:latin typeface="Arial"/>
              </a:endParaRPr>
            </a:p>
          </p:txBody>
        </p:sp>
      </p:grpSp>
      <p:sp>
        <p:nvSpPr>
          <p:cNvPr id="184" name="CustomShape 6"/>
          <p:cNvSpPr/>
          <p:nvPr/>
        </p:nvSpPr>
        <p:spPr>
          <a:xfrm>
            <a:off x="1116000" y="1387440"/>
            <a:ext cx="87840" cy="4802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060200" y="2880"/>
            <a:ext cx="1082592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lv-LV" sz="2200" spc="-1" strike="noStrike">
                <a:solidFill>
                  <a:srgbClr val="4c346c"/>
                </a:solidFill>
                <a:latin typeface="Verdana"/>
                <a:ea typeface="Verdana"/>
              </a:rPr>
              <a:t>Fizisko aktivitāšu rādītājos būtisks progress, kas jāturpina</a:t>
            </a:r>
            <a:endParaRPr b="0" lang="lv-LV" sz="2200" spc="-1" strike="noStrike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pPr algn="ctr">
              <a:lnSpc>
                <a:spcPct val="100000"/>
              </a:lnSpc>
            </a:pPr>
            <a:fld id="{BA408BA0-CAD9-4EF4-B1EE-A86A4E6FC795}" type="slidenum"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&lt;number&gt;</a:t>
            </a:fld>
            <a:endParaRPr b="0" lang="lv-LV" sz="1200" spc="-1" strike="noStrike">
              <a:latin typeface="Arial"/>
            </a:endParaRPr>
          </a:p>
        </p:txBody>
      </p:sp>
      <p:graphicFrame>
        <p:nvGraphicFramePr>
          <p:cNvPr id="187" name="Chart 19"/>
          <p:cNvGraphicFramePr/>
          <p:nvPr/>
        </p:nvGraphicFramePr>
        <p:xfrm>
          <a:off x="533520" y="1638360"/>
          <a:ext cx="11519280" cy="429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88" name="CustomShape 3"/>
          <p:cNvSpPr/>
          <p:nvPr/>
        </p:nvSpPr>
        <p:spPr>
          <a:xfrm>
            <a:off x="3214800" y="6473160"/>
            <a:ext cx="8837640" cy="23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80000"/>
              </a:lnSpc>
            </a:pPr>
            <a:r>
              <a:rPr b="0" lang="lv-LV" sz="1200" spc="-1" strike="noStrike">
                <a:solidFill>
                  <a:srgbClr val="664690"/>
                </a:solidFill>
                <a:latin typeface="Verdana"/>
                <a:ea typeface="Verdana"/>
              </a:rPr>
              <a:t>Avots: </a:t>
            </a:r>
            <a:r>
              <a:rPr b="0" i="1" lang="lv-LV" sz="1200" spc="-1" strike="noStrike">
                <a:solidFill>
                  <a:srgbClr val="000000"/>
                </a:solidFill>
                <a:latin typeface="Verdana"/>
                <a:ea typeface="Verdana"/>
              </a:rPr>
              <a:t>Survey on Sport and Physical Activity, Special Eurobarometer (2010; 2014; 2018; 2022)</a:t>
            </a:r>
            <a:endParaRPr b="0" lang="lv-LV" sz="12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2017080" y="1145880"/>
            <a:ext cx="9223560" cy="57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Iedzīvotāju īpatsvars (%), kas vismaz 1-2 reizes nedēļā nodarbojas ar fiziskām aktivitātēm</a:t>
            </a:r>
            <a:endParaRPr b="0" lang="lv-LV" sz="1600" spc="-1" strike="noStrike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 rot="20322600">
            <a:off x="6639480" y="2608920"/>
            <a:ext cx="1788480" cy="357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51b69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367920" y="38880"/>
            <a:ext cx="1111104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lv-LV" sz="2200" spc="-1" strike="noStrike">
                <a:solidFill>
                  <a:srgbClr val="4c346c"/>
                </a:solidFill>
                <a:latin typeface="Verdana"/>
                <a:ea typeface="Verdana"/>
              </a:rPr>
              <a:t>Izaicinājumi sporta nozarē</a:t>
            </a:r>
            <a:endParaRPr b="0" lang="lv-LV" sz="220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pPr algn="ctr">
              <a:lnSpc>
                <a:spcPct val="100000"/>
              </a:lnSpc>
            </a:pPr>
            <a:fld id="{287017CF-AA1E-41BB-B888-D006472666C7}" type="slidenum"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&lt;number&gt;</a:t>
            </a:fld>
            <a:endParaRPr b="0" lang="lv-LV" sz="1200" spc="-1" strike="noStrike">
              <a:latin typeface="Arial"/>
            </a:endParaRPr>
          </a:p>
        </p:txBody>
      </p:sp>
      <p:grpSp>
        <p:nvGrpSpPr>
          <p:cNvPr id="193" name="Group 3"/>
          <p:cNvGrpSpPr/>
          <p:nvPr/>
        </p:nvGrpSpPr>
        <p:grpSpPr>
          <a:xfrm>
            <a:off x="1166040" y="1373400"/>
            <a:ext cx="10785600" cy="3027960"/>
            <a:chOff x="1166040" y="1373400"/>
            <a:chExt cx="10785600" cy="3027960"/>
          </a:xfrm>
        </p:grpSpPr>
        <p:sp>
          <p:nvSpPr>
            <p:cNvPr id="194" name="CustomShape 4"/>
            <p:cNvSpPr/>
            <p:nvPr/>
          </p:nvSpPr>
          <p:spPr>
            <a:xfrm flipH="1">
              <a:off x="1166040" y="1373400"/>
              <a:ext cx="10735200" cy="337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1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Mazkustīgs dzīvesveids un nepietiekama iedzīvotāju fiziskā aktivitāte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95" name="CustomShape 5"/>
            <p:cNvSpPr/>
            <p:nvPr/>
          </p:nvSpPr>
          <p:spPr>
            <a:xfrm flipH="1">
              <a:off x="1166040" y="1762560"/>
              <a:ext cx="10735200" cy="337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Talanti – to meklēšana, attīstīšana un noturēšana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96" name="CustomShape 6"/>
            <p:cNvSpPr/>
            <p:nvPr/>
          </p:nvSpPr>
          <p:spPr>
            <a:xfrm flipH="1">
              <a:off x="1166040" y="2673360"/>
              <a:ext cx="10735200" cy="337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Sporta izglītības programmu īstenošanas kvalitātes un efektivitātes jautājums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97" name="CustomShape 7"/>
            <p:cNvSpPr/>
            <p:nvPr/>
          </p:nvSpPr>
          <p:spPr>
            <a:xfrm flipH="1">
              <a:off x="1166040" y="3129840"/>
              <a:ext cx="10735200" cy="337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Sportistu atbalsta sistēma pēc sporta skolas absolvēšanas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98" name="CustomShape 8"/>
            <p:cNvSpPr/>
            <p:nvPr/>
          </p:nvSpPr>
          <p:spPr>
            <a:xfrm flipH="1">
              <a:off x="1166040" y="3569760"/>
              <a:ext cx="10735200" cy="337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Cilvēku ar invaliditāti iesaiste parasportā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199" name="CustomShape 9"/>
            <p:cNvSpPr/>
            <p:nvPr/>
          </p:nvSpPr>
          <p:spPr>
            <a:xfrm flipH="1">
              <a:off x="1166040" y="4063680"/>
              <a:ext cx="10735200" cy="337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Cīņa pret dopingu un manipulācijām sportā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00" name="CustomShape 10"/>
            <p:cNvSpPr/>
            <p:nvPr/>
          </p:nvSpPr>
          <p:spPr>
            <a:xfrm flipH="1">
              <a:off x="1216440" y="2187000"/>
              <a:ext cx="10735200" cy="3376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Sazarota sporta pārvaldības un budžeta administrēšanas sistēma sporta NVO līmenī</a:t>
              </a:r>
              <a:endParaRPr b="0" lang="lv-LV" sz="1600" spc="-1" strike="noStrike">
                <a:latin typeface="Arial"/>
              </a:endParaRPr>
            </a:p>
          </p:txBody>
        </p:sp>
      </p:grpSp>
      <p:sp>
        <p:nvSpPr>
          <p:cNvPr id="201" name="CustomShape 11"/>
          <p:cNvSpPr/>
          <p:nvPr/>
        </p:nvSpPr>
        <p:spPr>
          <a:xfrm>
            <a:off x="1102680" y="1387440"/>
            <a:ext cx="113400" cy="3014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331560" y="21600"/>
            <a:ext cx="1206612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lv-LV" sz="2200" spc="-1" strike="noStrike">
                <a:solidFill>
                  <a:srgbClr val="664690"/>
                </a:solidFill>
                <a:latin typeface="Verdana"/>
                <a:ea typeface="Verdana"/>
              </a:rPr>
              <a:t>Sporta politikas pamatnostādnes 2022.–2027. gadam</a:t>
            </a:r>
            <a:endParaRPr b="0" lang="lv-LV" sz="2200" spc="-1" strike="noStrike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169560" y="1255320"/>
            <a:ext cx="11680200" cy="597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80000"/>
              </a:lnSpc>
            </a:pPr>
            <a:r>
              <a:rPr b="1" lang="lv-LV" sz="1600" spc="-1" strike="noStrike" u="sng">
                <a:solidFill>
                  <a:srgbClr val="4c346c"/>
                </a:solidFill>
                <a:uFillTx/>
                <a:latin typeface="Verdana"/>
                <a:ea typeface="Verdana"/>
              </a:rPr>
              <a:t>Misija</a:t>
            </a: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: </a:t>
            </a:r>
            <a:r>
              <a:rPr b="1" lang="lv-LV" sz="1600" spc="-1" strike="noStrike">
                <a:solidFill>
                  <a:srgbClr val="7030a0"/>
                </a:solidFill>
                <a:latin typeface="Verdana"/>
                <a:ea typeface="Verdana"/>
              </a:rPr>
              <a:t>Vairāk fiziski un sportiski aktīvu cilvēku sportiskākai Latvijai</a:t>
            </a: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lv-LV" sz="1600" spc="-1" strike="noStrike" u="sng">
                <a:solidFill>
                  <a:srgbClr val="4c346c"/>
                </a:solidFill>
                <a:uFillTx/>
                <a:latin typeface="Verdana"/>
                <a:ea typeface="Verdana"/>
              </a:rPr>
              <a:t>Vīzija</a:t>
            </a: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: </a:t>
            </a:r>
            <a:r>
              <a:rPr b="1" lang="lv-LV" sz="1600" spc="-1" strike="noStrike">
                <a:solidFill>
                  <a:srgbClr val="7030a0"/>
                </a:solidFill>
                <a:latin typeface="Verdana"/>
                <a:ea typeface="Verdana"/>
              </a:rPr>
              <a:t>Godīga uz sporta nozares attīstību vērsta sporta sistēmas attīstība kā pamats sporta politikas īstenošanai</a:t>
            </a: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b="1" lang="lv-LV" sz="1600" spc="-1" strike="noStrike" u="sng">
                <a:solidFill>
                  <a:srgbClr val="4c346c"/>
                </a:solidFill>
                <a:uFillTx/>
                <a:latin typeface="Verdana"/>
                <a:ea typeface="Verdana"/>
              </a:rPr>
              <a:t>Vadmotīvs</a:t>
            </a: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: </a:t>
            </a:r>
            <a:r>
              <a:rPr b="1" lang="lv-LV" sz="1600" spc="-1" strike="noStrike">
                <a:solidFill>
                  <a:srgbClr val="7030a0"/>
                </a:solidFill>
                <a:latin typeface="Verdana"/>
                <a:ea typeface="Verdana"/>
              </a:rPr>
              <a:t>SPORTS DZĪVES KVALITĀTEI UN VESELĪBAI!</a:t>
            </a: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b="1" lang="lv-LV" sz="1600" spc="-1" strike="noStrike" u="sng">
                <a:solidFill>
                  <a:srgbClr val="4c346c"/>
                </a:solidFill>
                <a:uFillTx/>
                <a:latin typeface="Verdana"/>
                <a:ea typeface="Verdana"/>
              </a:rPr>
              <a:t>Virzieni:</a:t>
            </a: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  <a:spcAft>
                <a:spcPts val="601"/>
              </a:spcAft>
            </a:pP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Bērnu un jauniešu sports</a:t>
            </a:r>
            <a:endParaRPr b="0" lang="lv-LV" sz="1600" spc="-1" strike="noStrike">
              <a:latin typeface="Arial"/>
            </a:endParaRPr>
          </a:p>
          <a:p>
            <a:pPr marL="286200" indent="-284760" algn="just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Tautas sports</a:t>
            </a:r>
            <a:endParaRPr b="0" lang="lv-LV" sz="1600" spc="-1" strike="noStrike">
              <a:latin typeface="Arial"/>
            </a:endParaRPr>
          </a:p>
          <a:p>
            <a:pPr marL="286200" indent="-284760" algn="just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Augstu sasniegumu sports</a:t>
            </a: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  <a:spcAft>
                <a:spcPts val="601"/>
              </a:spcAft>
            </a:pP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+ Parasports un pielāgotais sports (kā caurviju virziens)</a:t>
            </a: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Par </a:t>
            </a:r>
            <a:r>
              <a:rPr b="1" lang="lv-LV" sz="1600" spc="-1" strike="noStrike" u="sng">
                <a:solidFill>
                  <a:srgbClr val="4c346c"/>
                </a:solidFill>
                <a:uFillTx/>
                <a:latin typeface="Verdana"/>
                <a:ea typeface="Verdana"/>
              </a:rPr>
              <a:t>prioritāru</a:t>
            </a: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 atzīstama </a:t>
            </a:r>
            <a:r>
              <a:rPr b="0" lang="lv-LV" sz="1600" spc="-1" strike="noStrike" u="sng">
                <a:solidFill>
                  <a:srgbClr val="4c346c"/>
                </a:solidFill>
                <a:uFillTx/>
                <a:latin typeface="Verdana"/>
                <a:ea typeface="Verdana"/>
              </a:rPr>
              <a:t>Bērnu un jauniešu sporta</a:t>
            </a: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 attīstība</a:t>
            </a:r>
            <a:endParaRPr b="0" lang="lv-LV" sz="1600" spc="-1" strike="noStrike"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 marL="990720" indent="-989640" algn="just">
              <a:lnSpc>
                <a:spcPct val="80000"/>
              </a:lnSpc>
            </a:pPr>
            <a:r>
              <a:rPr b="1" lang="lv-LV" sz="1600" spc="-1" strike="noStrike" u="sng">
                <a:solidFill>
                  <a:srgbClr val="4c346c"/>
                </a:solidFill>
                <a:uFillTx/>
                <a:latin typeface="Verdana"/>
                <a:ea typeface="Verdana"/>
              </a:rPr>
              <a:t>Mērķis</a:t>
            </a: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: Veicināt iedzīvotāju regulāru iesaisti fiziskās aktivitātēs, attīstīt talantus un radīt priekšnoteikumus izcilu rezultātu sasniegšanai sportā</a:t>
            </a:r>
            <a:endParaRPr b="0" lang="lv-LV" sz="1600" spc="-1" strike="noStrike">
              <a:latin typeface="Arial"/>
            </a:endParaRPr>
          </a:p>
          <a:p>
            <a:pPr marL="892080" indent="-890640"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 marL="892080" indent="-890640" algn="just">
              <a:lnSpc>
                <a:spcPct val="80000"/>
              </a:lnSpc>
            </a:pPr>
            <a:r>
              <a:rPr b="1" lang="lv-LV" sz="1600" spc="-1" strike="noStrike" u="sng">
                <a:solidFill>
                  <a:srgbClr val="4c346c"/>
                </a:solidFill>
                <a:uFillTx/>
                <a:latin typeface="Verdana"/>
                <a:ea typeface="Verdana"/>
              </a:rPr>
              <a:t>Apakšmērķi:</a:t>
            </a:r>
            <a:endParaRPr b="0" lang="lv-LV" sz="1600" spc="-1" strike="noStrike">
              <a:latin typeface="Arial"/>
            </a:endParaRPr>
          </a:p>
          <a:p>
            <a:pPr marL="892080" indent="-890640" algn="just">
              <a:lnSpc>
                <a:spcPct val="80000"/>
              </a:lnSpc>
            </a:pPr>
            <a:endParaRPr b="0" lang="lv-LV" sz="1600" spc="-1" strike="noStrike">
              <a:latin typeface="Arial"/>
            </a:endParaRPr>
          </a:p>
          <a:p>
            <a:pPr marL="343080" indent="-341640">
              <a:lnSpc>
                <a:spcPct val="80000"/>
              </a:lnSpc>
              <a:spcAft>
                <a:spcPts val="300"/>
              </a:spcAft>
              <a:buClr>
                <a:srgbClr val="000000"/>
              </a:buClr>
              <a:buFont typeface="Arial"/>
              <a:buChar char="•"/>
            </a:pP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izveidot uz sistēmisku attīstību vērstu sporta nozares finansēšanas pārvaldības un </a:t>
            </a:r>
            <a:endParaRPr b="0" lang="lv-LV" sz="1600" spc="-1" strike="noStrike">
              <a:latin typeface="Arial"/>
            </a:endParaRPr>
          </a:p>
          <a:p>
            <a:pPr marL="360">
              <a:lnSpc>
                <a:spcPct val="80000"/>
              </a:lnSpc>
              <a:spcAft>
                <a:spcPts val="300"/>
              </a:spcAft>
            </a:pP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     </a:t>
            </a: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administratīvās pārvaldības modeli</a:t>
            </a:r>
            <a:endParaRPr b="0" lang="lv-LV" sz="1600" spc="-1" strike="noStrike">
              <a:latin typeface="Arial"/>
            </a:endParaRPr>
          </a:p>
          <a:p>
            <a:pPr marL="343080" indent="-34164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sekmēt sporta infrastruktūras pieejamību un attīstību</a:t>
            </a:r>
            <a:endParaRPr b="0" lang="lv-LV" sz="1600" spc="-1" strike="noStrike">
              <a:latin typeface="Arial"/>
            </a:endParaRPr>
          </a:p>
          <a:p>
            <a:pPr marL="343080" indent="-34164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1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veicināt visu iedzīvotāju fizisko aktivitāti un interesi sportā</a:t>
            </a:r>
            <a:endParaRPr b="0" lang="lv-LV" sz="1600" spc="-1" strike="noStrike">
              <a:latin typeface="Arial"/>
            </a:endParaRPr>
          </a:p>
          <a:p>
            <a:pPr marL="343080" indent="-341640">
              <a:lnSpc>
                <a:spcPct val="80000"/>
              </a:lnSpc>
              <a:spcAft>
                <a:spcPts val="601"/>
              </a:spcAft>
              <a:buClr>
                <a:srgbClr val="000000"/>
              </a:buClr>
              <a:buFont typeface="Arial"/>
              <a:buChar char="•"/>
            </a:pPr>
            <a:r>
              <a:rPr b="0" lang="lv-LV" sz="1600" spc="-1" strike="noStrike">
                <a:solidFill>
                  <a:srgbClr val="4c346c"/>
                </a:solidFill>
                <a:latin typeface="Verdana"/>
                <a:ea typeface="Verdana"/>
              </a:rPr>
              <a:t>radīt konkurētspējīgu vidi augstu sasniegumu sporta attīstībai</a:t>
            </a:r>
            <a:endParaRPr b="0" lang="lv-LV" sz="1600" spc="-1" strike="noStrike">
              <a:latin typeface="Arial"/>
            </a:endParaRPr>
          </a:p>
        </p:txBody>
      </p:sp>
      <p:grpSp>
        <p:nvGrpSpPr>
          <p:cNvPr id="204" name="Group 3"/>
          <p:cNvGrpSpPr/>
          <p:nvPr/>
        </p:nvGrpSpPr>
        <p:grpSpPr>
          <a:xfrm>
            <a:off x="7678080" y="2227320"/>
            <a:ext cx="1993680" cy="1042200"/>
            <a:chOff x="7678080" y="2227320"/>
            <a:chExt cx="1993680" cy="1042200"/>
          </a:xfrm>
        </p:grpSpPr>
        <p:sp>
          <p:nvSpPr>
            <p:cNvPr id="205" name="CustomShape 4"/>
            <p:cNvSpPr/>
            <p:nvPr/>
          </p:nvSpPr>
          <p:spPr>
            <a:xfrm>
              <a:off x="7835040" y="2227320"/>
              <a:ext cx="1710000" cy="104220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d0d8e7"/>
            </a:solidFill>
            <a:ln>
              <a:solidFill>
                <a:srgbClr val="cad3e2"/>
              </a:solidFill>
              <a:round/>
            </a:ln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206" name="CustomShape 5"/>
            <p:cNvSpPr/>
            <p:nvPr/>
          </p:nvSpPr>
          <p:spPr>
            <a:xfrm>
              <a:off x="7678080" y="2257560"/>
              <a:ext cx="1993680" cy="981000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83880" rIns="83880" tIns="83880" bIns="83880" anchor="ctr">
              <a:noAutofit/>
            </a:bodyPr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b="1" lang="lv-LV" sz="1600" spc="-1" strike="noStrike">
                  <a:solidFill>
                    <a:srgbClr val="4c346c"/>
                  </a:solidFill>
                  <a:latin typeface="Verdana"/>
                  <a:ea typeface="Verdana"/>
                </a:rPr>
                <a:t>Valsts finansiālās iespējas</a:t>
              </a:r>
              <a:endParaRPr b="0" lang="lv-LV" sz="1600" spc="-1" strike="noStrike">
                <a:latin typeface="Arial"/>
              </a:endParaRPr>
            </a:p>
          </p:txBody>
        </p:sp>
      </p:grpSp>
      <p:grpSp>
        <p:nvGrpSpPr>
          <p:cNvPr id="207" name="Group 6"/>
          <p:cNvGrpSpPr/>
          <p:nvPr/>
        </p:nvGrpSpPr>
        <p:grpSpPr>
          <a:xfrm>
            <a:off x="9862560" y="2170440"/>
            <a:ext cx="1987200" cy="1074960"/>
            <a:chOff x="9862560" y="2170440"/>
            <a:chExt cx="1987200" cy="1074960"/>
          </a:xfrm>
        </p:grpSpPr>
        <p:sp>
          <p:nvSpPr>
            <p:cNvPr id="208" name="CustomShape 7"/>
            <p:cNvSpPr/>
            <p:nvPr/>
          </p:nvSpPr>
          <p:spPr>
            <a:xfrm>
              <a:off x="10045800" y="2195640"/>
              <a:ext cx="1647000" cy="104976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d0d8e7"/>
            </a:solidFill>
            <a:ln>
              <a:solidFill>
                <a:srgbClr val="cad3e2"/>
              </a:solidFill>
              <a:round/>
            </a:ln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209" name="CustomShape 8"/>
            <p:cNvSpPr/>
            <p:nvPr/>
          </p:nvSpPr>
          <p:spPr>
            <a:xfrm>
              <a:off x="9862560" y="2170440"/>
              <a:ext cx="1987200" cy="988200"/>
            </a:xfrm>
            <a:prstGeom prst="hexagon">
              <a:avLst>
                <a:gd name="adj" fmla="val 25000"/>
                <a:gd name="vf" fmla="val 115470"/>
              </a:avLst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83880" rIns="83880" tIns="83880" bIns="83880" anchor="ctr">
              <a:noAutofit/>
            </a:bodyPr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b="1" lang="lv-LV" sz="1600" spc="-1" strike="noStrike">
                  <a:solidFill>
                    <a:srgbClr val="4c346c"/>
                  </a:solidFill>
                  <a:latin typeface="Verdana"/>
                  <a:ea typeface="Verdana"/>
                </a:rPr>
                <a:t>Sporta nozares vajadzības</a:t>
              </a:r>
              <a:endParaRPr b="0" lang="lv-LV" sz="1600" spc="-1" strike="noStrike">
                <a:latin typeface="Arial"/>
              </a:endParaRPr>
            </a:p>
          </p:txBody>
        </p:sp>
      </p:grpSp>
      <p:sp>
        <p:nvSpPr>
          <p:cNvPr id="210" name="CustomShape 9"/>
          <p:cNvSpPr/>
          <p:nvPr/>
        </p:nvSpPr>
        <p:spPr>
          <a:xfrm>
            <a:off x="9546480" y="3595320"/>
            <a:ext cx="497880" cy="49788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0000"/>
              </a:gs>
              <a:gs pos="50000">
                <a:srgbClr val="000000"/>
              </a:gs>
              <a:gs pos="100000">
                <a:srgbClr val="000000"/>
              </a:gs>
            </a:gsLst>
            <a:lin ang="16200000"/>
          </a:gradFill>
          <a:ln>
            <a:solidFill>
              <a:srgbClr val="63428e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/>
        </p:style>
      </p:sp>
      <p:sp>
        <p:nvSpPr>
          <p:cNvPr id="211" name="CustomShape 10"/>
          <p:cNvSpPr/>
          <p:nvPr/>
        </p:nvSpPr>
        <p:spPr>
          <a:xfrm>
            <a:off x="7808400" y="3386520"/>
            <a:ext cx="3974400" cy="200880"/>
          </a:xfrm>
          <a:prstGeom prst="rect">
            <a:avLst/>
          </a:prstGeom>
          <a:ln>
            <a:noFill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/>
        </p:style>
      </p:sp>
      <p:sp>
        <p:nvSpPr>
          <p:cNvPr id="212" name="CustomShape 11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pPr algn="ctr">
              <a:lnSpc>
                <a:spcPct val="100000"/>
              </a:lnSpc>
            </a:pPr>
            <a:r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5</a:t>
            </a:r>
            <a:endParaRPr b="0" lang="lv-LV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367920" y="38880"/>
            <a:ext cx="11111040" cy="114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lv-LV" sz="2200" spc="-1" strike="noStrike">
                <a:solidFill>
                  <a:srgbClr val="664790"/>
                </a:solidFill>
                <a:latin typeface="Verdana"/>
                <a:ea typeface="Verdana"/>
              </a:rPr>
              <a:t>Sporta politikas pamatnostādnes 2022.–2027. gadam</a:t>
            </a:r>
            <a:endParaRPr b="0" lang="lv-LV" sz="2200" spc="-1" strike="noStrike"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pPr algn="ctr">
              <a:lnSpc>
                <a:spcPct val="100000"/>
              </a:lnSpc>
            </a:pPr>
            <a:fld id="{26178847-8E53-4478-ADBD-6460203A8931}" type="slidenum"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&lt;number&gt;</a:t>
            </a:fld>
            <a:endParaRPr b="0" lang="lv-LV" sz="1200" spc="-1" strike="noStrike">
              <a:latin typeface="Arial"/>
            </a:endParaRPr>
          </a:p>
        </p:txBody>
      </p:sp>
      <p:grpSp>
        <p:nvGrpSpPr>
          <p:cNvPr id="215" name="Group 3"/>
          <p:cNvGrpSpPr/>
          <p:nvPr/>
        </p:nvGrpSpPr>
        <p:grpSpPr>
          <a:xfrm>
            <a:off x="1163520" y="1387440"/>
            <a:ext cx="10757520" cy="5044320"/>
            <a:chOff x="1163520" y="1387440"/>
            <a:chExt cx="10757520" cy="5044320"/>
          </a:xfrm>
        </p:grpSpPr>
        <p:sp>
          <p:nvSpPr>
            <p:cNvPr id="216" name="CustomShape 4"/>
            <p:cNvSpPr/>
            <p:nvPr/>
          </p:nvSpPr>
          <p:spPr>
            <a:xfrm flipH="1">
              <a:off x="1163520" y="1387440"/>
              <a:ext cx="10757520" cy="110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1. Rīcības virziens: </a:t>
              </a:r>
              <a:r>
                <a:rPr b="1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Sporta nozares finansēšanas pārvaldības un administratīvās pārvaldības modeļa pilnveide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17" name="CustomShape 5"/>
            <p:cNvSpPr/>
            <p:nvPr/>
          </p:nvSpPr>
          <p:spPr>
            <a:xfrm flipH="1">
              <a:off x="1163520" y="2820960"/>
              <a:ext cx="10757520" cy="110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2. Rīcības virziens: </a:t>
              </a:r>
              <a:r>
                <a:rPr b="1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Sporta infrastruktūras attīstība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18" name="CustomShape 6"/>
            <p:cNvSpPr/>
            <p:nvPr/>
          </p:nvSpPr>
          <p:spPr>
            <a:xfrm flipH="1">
              <a:off x="1163520" y="4151880"/>
              <a:ext cx="10757520" cy="110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3. Rīcības virziens: </a:t>
              </a:r>
              <a:r>
                <a:rPr b="1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Sports un fiziskās aktivitātes aktīvai un veselai sabiedrībai </a:t>
              </a:r>
              <a:r>
                <a:rPr b="1" i="1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(</a:t>
              </a:r>
              <a:r>
                <a:rPr b="0" i="1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sasaiste ar Sabiedrības veselības pamatnostādnēm 2021–2027)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19" name="CustomShape 7"/>
            <p:cNvSpPr/>
            <p:nvPr/>
          </p:nvSpPr>
          <p:spPr>
            <a:xfrm flipH="1">
              <a:off x="1163520" y="5482800"/>
              <a:ext cx="10757520" cy="948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59920" rIns="85320" tIns="45000" bIns="4500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4. Rīcības virziens: </a:t>
              </a:r>
              <a:r>
                <a:rPr b="1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Sports izcilībai – jaunatnes sporta, talantu un augstu sasniegumu sporta attīstība</a:t>
              </a:r>
              <a:endParaRPr b="0" lang="lv-LV" sz="1600" spc="-1" strike="noStrike">
                <a:latin typeface="Arial"/>
              </a:endParaRPr>
            </a:p>
          </p:txBody>
        </p:sp>
      </p:grpSp>
      <p:sp>
        <p:nvSpPr>
          <p:cNvPr id="220" name="CustomShape 8"/>
          <p:cNvSpPr/>
          <p:nvPr/>
        </p:nvSpPr>
        <p:spPr>
          <a:xfrm>
            <a:off x="1065240" y="1366920"/>
            <a:ext cx="100080" cy="5146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324360" y="45720"/>
            <a:ext cx="11638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lv-LV" sz="2200" spc="-1" strike="noStrike">
                <a:solidFill>
                  <a:srgbClr val="4c346c"/>
                </a:solidFill>
                <a:latin typeface="Verdana"/>
                <a:ea typeface="Verdana"/>
              </a:rPr>
              <a:t>3. rīcības virziens: </a:t>
            </a:r>
            <a:r>
              <a:rPr b="1" i="1" lang="lv-LV" sz="2200" spc="-1" strike="noStrike">
                <a:solidFill>
                  <a:srgbClr val="4c346c"/>
                </a:solidFill>
                <a:latin typeface="Verdana"/>
                <a:ea typeface="Verdana"/>
              </a:rPr>
              <a:t>Sports un fiziskās aktivitātes aktīvai un veselai sabiedrībai </a:t>
            </a:r>
            <a:r>
              <a:rPr b="0" i="1" lang="lv-LV" sz="2200" spc="-1" strike="noStrike">
                <a:solidFill>
                  <a:srgbClr val="4c346c"/>
                </a:solidFill>
                <a:latin typeface="Verdana"/>
                <a:ea typeface="Verdana"/>
              </a:rPr>
              <a:t>(sasaiste ar Sabiedrības veselības pamatnostādnēm 2021–2027)</a:t>
            </a:r>
            <a:endParaRPr b="0" lang="lv-LV" sz="2200" spc="-1" strike="noStrike">
              <a:latin typeface="Arial"/>
            </a:endParaRPr>
          </a:p>
        </p:txBody>
      </p:sp>
      <p:grpSp>
        <p:nvGrpSpPr>
          <p:cNvPr id="222" name="Group 2"/>
          <p:cNvGrpSpPr/>
          <p:nvPr/>
        </p:nvGrpSpPr>
        <p:grpSpPr>
          <a:xfrm>
            <a:off x="1006920" y="1523880"/>
            <a:ext cx="10878480" cy="4639320"/>
            <a:chOff x="1006920" y="1523880"/>
            <a:chExt cx="10878480" cy="4639320"/>
          </a:xfrm>
        </p:grpSpPr>
        <p:sp>
          <p:nvSpPr>
            <p:cNvPr id="223" name="CustomShape 3"/>
            <p:cNvSpPr/>
            <p:nvPr/>
          </p:nvSpPr>
          <p:spPr>
            <a:xfrm flipH="1">
              <a:off x="1006560" y="152388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3465a4"/>
                  </a:solidFill>
                  <a:latin typeface="Verdana"/>
                  <a:ea typeface="Verdana"/>
                </a:rPr>
                <a:t>Sporta interešu izglītības programmu pieejamība visās vispārējās izglītības iestādēs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24" name="CustomShape 4"/>
            <p:cNvSpPr/>
            <p:nvPr/>
          </p:nvSpPr>
          <p:spPr>
            <a:xfrm flipH="1">
              <a:off x="1006560" y="205200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Sporta nodarbības augstskolu dienas nodaļu 1. un 2. kursa studentiem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25" name="CustomShape 5"/>
            <p:cNvSpPr/>
            <p:nvPr/>
          </p:nvSpPr>
          <p:spPr>
            <a:xfrm flipH="1">
              <a:off x="1006560" y="258012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b5e9b"/>
                  </a:solidFill>
                  <a:latin typeface="Verdana"/>
                  <a:ea typeface="Verdana"/>
                </a:rPr>
                <a:t>Programma Latvijas iedzīvotāju peldētprasmēm "Drošība uz ūdens"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26" name="CustomShape 6"/>
            <p:cNvSpPr/>
            <p:nvPr/>
          </p:nvSpPr>
          <p:spPr>
            <a:xfrm flipH="1">
              <a:off x="1006920" y="310788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355269"/>
                  </a:solidFill>
                  <a:latin typeface="Verdana"/>
                  <a:ea typeface="Verdana"/>
                </a:rPr>
                <a:t>Darba devēju motivēšana atbalstīt darbinieku fizisko aktivitāti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27" name="CustomShape 7"/>
            <p:cNvSpPr/>
            <p:nvPr/>
          </p:nvSpPr>
          <p:spPr>
            <a:xfrm flipH="1">
              <a:off x="1006560" y="363600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Pasākumi iedzīvotāju iesaistei brīvprātīgā darbā sportā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28" name="CustomShape 8"/>
            <p:cNvSpPr/>
            <p:nvPr/>
          </p:nvSpPr>
          <p:spPr>
            <a:xfrm flipH="1">
              <a:off x="1006560" y="416412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3465a4"/>
                  </a:solidFill>
                  <a:latin typeface="Verdana"/>
                  <a:ea typeface="Verdana"/>
                </a:rPr>
                <a:t>Nacionālas nozīmes tautas sporta pasākumu atbalsts, kā arī Latvijas Sporta muzeja attīstība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29" name="CustomShape 9"/>
            <p:cNvSpPr/>
            <p:nvPr/>
          </p:nvSpPr>
          <p:spPr>
            <a:xfrm flipH="1">
              <a:off x="1006560" y="469188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664690"/>
                  </a:solidFill>
                  <a:latin typeface="Verdana"/>
                  <a:ea typeface="Verdana"/>
                </a:rPr>
                <a:t>Metodiskais atbalsts sporta izglītībā, kā arī pedagogu profesionālā pilnveide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30" name="CustomShape 10"/>
            <p:cNvSpPr/>
            <p:nvPr/>
          </p:nvSpPr>
          <p:spPr>
            <a:xfrm flipH="1">
              <a:off x="1006560" y="522000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3465a4"/>
                  </a:solidFill>
                  <a:latin typeface="Verdana"/>
                  <a:ea typeface="Verdana"/>
                </a:rPr>
                <a:t>Sporta tehnoloģiju un e-sporta attīstība</a:t>
              </a:r>
              <a:endParaRPr b="0" lang="lv-LV" sz="1600" spc="-1" strike="noStrike">
                <a:latin typeface="Arial"/>
              </a:endParaRPr>
            </a:p>
          </p:txBody>
        </p:sp>
        <p:sp>
          <p:nvSpPr>
            <p:cNvPr id="231" name="CustomShape 11"/>
            <p:cNvSpPr/>
            <p:nvPr/>
          </p:nvSpPr>
          <p:spPr>
            <a:xfrm flipH="1">
              <a:off x="1006560" y="5747760"/>
              <a:ext cx="10878120" cy="415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264960" rIns="99720" tIns="53280" bIns="53280" anchor="ctr">
              <a:noAutofit/>
            </a:bodyPr>
            <a:p>
              <a:pPr>
                <a:lnSpc>
                  <a:spcPct val="90000"/>
                </a:lnSpc>
                <a:spcAft>
                  <a:spcPts val="561"/>
                </a:spcAft>
              </a:pPr>
              <a:r>
                <a:rPr b="0" lang="lv-LV" sz="1600" spc="-1" strike="noStrike">
                  <a:solidFill>
                    <a:srgbClr val="3465a4"/>
                  </a:solidFill>
                  <a:latin typeface="Verdana"/>
                  <a:ea typeface="Verdana"/>
                </a:rPr>
                <a:t>Sadarbība ar diasporu</a:t>
              </a:r>
              <a:endParaRPr b="0" lang="lv-LV" sz="1600" spc="-1" strike="noStrike">
                <a:latin typeface="Arial"/>
              </a:endParaRPr>
            </a:p>
          </p:txBody>
        </p:sp>
      </p:grpSp>
      <p:sp>
        <p:nvSpPr>
          <p:cNvPr id="232" name="CustomShape 12"/>
          <p:cNvSpPr/>
          <p:nvPr/>
        </p:nvSpPr>
        <p:spPr>
          <a:xfrm>
            <a:off x="616680" y="6566040"/>
            <a:ext cx="390240" cy="29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36000" rIns="36000" tIns="36000" bIns="36000" anchor="ctr">
            <a:noAutofit/>
          </a:bodyPr>
          <a:p>
            <a:pPr algn="ctr">
              <a:lnSpc>
                <a:spcPct val="100000"/>
              </a:lnSpc>
            </a:pPr>
            <a:r>
              <a:rPr b="0" lang="lv-LV" sz="1200" spc="-1" strike="noStrike">
                <a:solidFill>
                  <a:srgbClr val="ffffff"/>
                </a:solidFill>
                <a:latin typeface="Verdana"/>
                <a:ea typeface="Verdana"/>
              </a:rPr>
              <a:t>9</a:t>
            </a:r>
            <a:endParaRPr b="0" lang="lv-LV" sz="1200" spc="-1" strike="noStrike">
              <a:latin typeface="Arial"/>
            </a:endParaRPr>
          </a:p>
        </p:txBody>
      </p:sp>
      <p:sp>
        <p:nvSpPr>
          <p:cNvPr id="233" name="CustomShape 13"/>
          <p:cNvSpPr/>
          <p:nvPr/>
        </p:nvSpPr>
        <p:spPr>
          <a:xfrm>
            <a:off x="1008000" y="1539000"/>
            <a:ext cx="100080" cy="4606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2426040" y="2880360"/>
            <a:ext cx="5865480" cy="238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90000"/>
              </a:lnSpc>
            </a:pPr>
            <a:r>
              <a:rPr b="1" lang="lv-LV" sz="4800" spc="-1" strike="noStrike">
                <a:solidFill>
                  <a:srgbClr val="ffffff"/>
                </a:solidFill>
                <a:latin typeface="Verdana"/>
                <a:ea typeface="Verdana"/>
              </a:rPr>
              <a:t>PALDIES!</a:t>
            </a:r>
            <a:endParaRPr b="0" lang="lv-LV" sz="4800" spc="-1" strike="noStrike">
              <a:latin typeface="Arial"/>
            </a:endParaRPr>
          </a:p>
        </p:txBody>
      </p:sp>
      <p:pic>
        <p:nvPicPr>
          <p:cNvPr id="235" name="Picture 1" descr=""/>
          <p:cNvPicPr/>
          <p:nvPr/>
        </p:nvPicPr>
        <p:blipFill>
          <a:blip r:embed="rId1"/>
          <a:stretch/>
        </p:blipFill>
        <p:spPr>
          <a:xfrm>
            <a:off x="878040" y="0"/>
            <a:ext cx="2055960" cy="2075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5651</TotalTime>
  <Application>LibreOffice/6.3.3.2$Windows_X86_64 LibreOffice_project/a64200df03143b798afd1ec74a12ab50359878ed</Application>
  <Words>917</Words>
  <Paragraphs>153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Egita Diure</dc:creator>
  <dc:description/>
  <dc:language>lv-LV</dc:language>
  <cp:lastModifiedBy/>
  <cp:lastPrinted>2022-02-02T07:19:40Z</cp:lastPrinted>
  <dcterms:modified xsi:type="dcterms:W3CDTF">2023-01-09T11:09:39Z</dcterms:modified>
  <cp:revision>537</cp:revision>
  <dc:subject/>
  <dc:title>PREZENTĀCIJAS NOSAUKUMS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