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489" r:id="rId4"/>
    <p:sldId id="529" r:id="rId5"/>
    <p:sldId id="524" r:id="rId6"/>
    <p:sldId id="380" r:id="rId7"/>
    <p:sldId id="257" r:id="rId8"/>
    <p:sldId id="526" r:id="rId9"/>
    <p:sldId id="530" r:id="rId10"/>
    <p:sldId id="531" r:id="rId11"/>
    <p:sldId id="532" r:id="rId12"/>
    <p:sldId id="533" r:id="rId13"/>
    <p:sldId id="283" r:id="rId14"/>
    <p:sldId id="285" r:id="rId15"/>
    <p:sldId id="270" r:id="rId16"/>
    <p:sldId id="287" r:id="rId17"/>
    <p:sldId id="288" r:id="rId18"/>
    <p:sldId id="289" r:id="rId19"/>
    <p:sldId id="290" r:id="rId20"/>
    <p:sldId id="292" r:id="rId21"/>
    <p:sldId id="293" r:id="rId22"/>
    <p:sldId id="536" r:id="rId23"/>
    <p:sldId id="534" r:id="rId24"/>
    <p:sldId id="535" r:id="rId25"/>
  </p:sldIdLst>
  <p:sldSz cx="12192000" cy="6858000"/>
  <p:notesSz cx="6884988" cy="100187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7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161" d="100"/>
          <a:sy n="161" d="100"/>
        </p:scale>
        <p:origin x="176"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C97ED-057F-4916-8FA3-5B874A4CEB05}"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lv-LV"/>
        </a:p>
      </dgm:t>
    </dgm:pt>
    <dgm:pt modelId="{840E1710-AC33-4CAA-ACBE-6908AC899122}">
      <dgm:prSet phldrT="[Text]" custT="1"/>
      <dgm:spPr/>
      <dgm:t>
        <a:bodyPr/>
        <a:lstStyle/>
        <a:p>
          <a:r>
            <a:rPr lang="lv-LV" sz="1600" b="1" dirty="0">
              <a:solidFill>
                <a:srgbClr val="FFFF00"/>
              </a:solidFill>
              <a:latin typeface="+mn-lt"/>
            </a:rPr>
            <a:t>Iekļaušana un daudzveidība</a:t>
          </a:r>
          <a:r>
            <a:rPr lang="lv-LV" sz="1600" dirty="0">
              <a:solidFill>
                <a:srgbClr val="FFFF00"/>
              </a:solidFill>
              <a:latin typeface="+mn-lt"/>
            </a:rPr>
            <a:t> </a:t>
          </a:r>
          <a:r>
            <a:rPr lang="lv-LV" sz="1600" dirty="0">
              <a:solidFill>
                <a:schemeClr val="tx1"/>
              </a:solidFill>
              <a:latin typeface="+mn-lt"/>
            </a:rPr>
            <a:t>– vērsta iesaistīt </a:t>
          </a:r>
          <a:r>
            <a:rPr lang="lv-LV" sz="1600" b="1" dirty="0">
              <a:solidFill>
                <a:schemeClr val="tx1"/>
              </a:solidFill>
              <a:latin typeface="+mn-lt"/>
            </a:rPr>
            <a:t>dalībniekus ar mazāk iespējām</a:t>
          </a:r>
          <a:r>
            <a:rPr lang="lv-LV" sz="1600" dirty="0">
              <a:solidFill>
                <a:schemeClr val="tx1"/>
              </a:solidFill>
              <a:latin typeface="+mn-lt"/>
            </a:rPr>
            <a:t>, tostarp, dalībniekus ar īpašām vajadzībām, veselības problēmām; padarīt pieejamāku izglītības sistēmu, pārvarēt kultūras, sociālās, ekonomiskās, ģeogrāfiskās barjeras, novērst diskrimināciju.</a:t>
          </a:r>
          <a:endParaRPr lang="lv-LV" sz="1600" dirty="0"/>
        </a:p>
      </dgm:t>
    </dgm:pt>
    <dgm:pt modelId="{BBAA20F7-0E33-4BEF-9F81-33169B0B678E}" type="parTrans" cxnId="{60E97284-427A-48B1-98DA-EAEFDCBC17C1}">
      <dgm:prSet/>
      <dgm:spPr/>
      <dgm:t>
        <a:bodyPr/>
        <a:lstStyle/>
        <a:p>
          <a:endParaRPr lang="lv-LV"/>
        </a:p>
      </dgm:t>
    </dgm:pt>
    <dgm:pt modelId="{9B95947C-0E50-4F28-9B39-475F94A34E64}" type="sibTrans" cxnId="{60E97284-427A-48B1-98DA-EAEFDCBC17C1}">
      <dgm:prSet/>
      <dgm:spPr/>
      <dgm:t>
        <a:bodyPr/>
        <a:lstStyle/>
        <a:p>
          <a:endParaRPr lang="lv-LV"/>
        </a:p>
      </dgm:t>
    </dgm:pt>
    <dgm:pt modelId="{362CDA49-CF7E-450B-A589-93460FD00B13}">
      <dgm:prSet phldrT="[Text]" custT="1"/>
      <dgm:spPr/>
      <dgm:t>
        <a:bodyPr/>
        <a:lstStyle/>
        <a:p>
          <a:r>
            <a:rPr lang="lv-LV" sz="1600" b="1" dirty="0">
              <a:solidFill>
                <a:schemeClr val="accent1">
                  <a:lumMod val="40000"/>
                  <a:lumOff val="60000"/>
                </a:schemeClr>
              </a:solidFill>
              <a:latin typeface="+mn-lt"/>
            </a:rPr>
            <a:t>Digitālā pārveide</a:t>
          </a:r>
          <a:r>
            <a:rPr lang="lv-LV" sz="1600" dirty="0">
              <a:solidFill>
                <a:schemeClr val="accent1">
                  <a:lumMod val="40000"/>
                  <a:lumOff val="60000"/>
                </a:schemeClr>
              </a:solidFill>
              <a:latin typeface="+mn-lt"/>
            </a:rPr>
            <a:t> </a:t>
          </a:r>
          <a:r>
            <a:rPr lang="lv-LV" sz="1600" dirty="0">
              <a:solidFill>
                <a:schemeClr val="tx1"/>
              </a:solidFill>
              <a:latin typeface="+mn-lt"/>
            </a:rPr>
            <a:t>– veicināt digitālo tehnoloģiju izmantošanu mācīšanā un mācībās; attīstīt digitālās prasmes.</a:t>
          </a:r>
          <a:endParaRPr lang="lv-LV" sz="1600" dirty="0"/>
        </a:p>
      </dgm:t>
    </dgm:pt>
    <dgm:pt modelId="{9C38E5D3-36B1-4B71-8757-607066E2E1D9}" type="parTrans" cxnId="{FC0553C9-20A5-45E3-973F-8128E4AEC676}">
      <dgm:prSet/>
      <dgm:spPr/>
      <dgm:t>
        <a:bodyPr/>
        <a:lstStyle/>
        <a:p>
          <a:endParaRPr lang="lv-LV"/>
        </a:p>
      </dgm:t>
    </dgm:pt>
    <dgm:pt modelId="{B7F1D8F2-FBC6-4C34-AC48-BA1DF0A7E359}" type="sibTrans" cxnId="{FC0553C9-20A5-45E3-973F-8128E4AEC676}">
      <dgm:prSet/>
      <dgm:spPr/>
      <dgm:t>
        <a:bodyPr/>
        <a:lstStyle/>
        <a:p>
          <a:endParaRPr lang="lv-LV"/>
        </a:p>
      </dgm:t>
    </dgm:pt>
    <dgm:pt modelId="{753DFA95-AE23-487F-91C6-698648616832}">
      <dgm:prSet phldrT="[Text]" custT="1"/>
      <dgm:spPr/>
      <dgm:t>
        <a:bodyPr/>
        <a:lstStyle/>
        <a:p>
          <a:r>
            <a:rPr lang="lv-LV" sz="1600" b="1" dirty="0">
              <a:solidFill>
                <a:srgbClr val="92D050"/>
              </a:solidFill>
              <a:latin typeface="+mn-lt"/>
            </a:rPr>
            <a:t>Vide un cīņa pret klimata pārmaiņām </a:t>
          </a:r>
          <a:r>
            <a:rPr lang="lv-LV" sz="1600" dirty="0">
              <a:solidFill>
                <a:schemeClr val="tx1"/>
              </a:solidFill>
              <a:latin typeface="+mn-lt"/>
            </a:rPr>
            <a:t>– veidot zināšanas, prasmes un attieksmi par klimata pārmaiņām un ilgtspējīgu attīstību. </a:t>
          </a:r>
          <a:endParaRPr lang="lv-LV" sz="1600" dirty="0"/>
        </a:p>
      </dgm:t>
    </dgm:pt>
    <dgm:pt modelId="{5D7893A6-9D70-4C33-BD82-EB8C06184692}" type="parTrans" cxnId="{39E38802-132D-442F-B2F3-134228C4FF03}">
      <dgm:prSet/>
      <dgm:spPr/>
      <dgm:t>
        <a:bodyPr/>
        <a:lstStyle/>
        <a:p>
          <a:endParaRPr lang="lv-LV"/>
        </a:p>
      </dgm:t>
    </dgm:pt>
    <dgm:pt modelId="{109AF87E-7F2E-40C9-914C-648F4A762843}" type="sibTrans" cxnId="{39E38802-132D-442F-B2F3-134228C4FF03}">
      <dgm:prSet/>
      <dgm:spPr/>
      <dgm:t>
        <a:bodyPr/>
        <a:lstStyle/>
        <a:p>
          <a:endParaRPr lang="lv-LV"/>
        </a:p>
      </dgm:t>
    </dgm:pt>
    <dgm:pt modelId="{508BF792-5B1A-4B34-B89F-50DEA61B1DB3}">
      <dgm:prSet phldrT="[Text]" custT="1"/>
      <dgm:spPr/>
      <dgm:t>
        <a:bodyPr/>
        <a:lstStyle/>
        <a:p>
          <a:r>
            <a:rPr lang="lv-LV" sz="1600" b="1" dirty="0">
              <a:solidFill>
                <a:srgbClr val="FFC000"/>
              </a:solidFill>
              <a:latin typeface="+mn-lt"/>
            </a:rPr>
            <a:t>Līdzdalība demokrātiskajos procesos </a:t>
          </a:r>
          <a:r>
            <a:rPr lang="lv-LV" sz="1600" dirty="0">
              <a:solidFill>
                <a:schemeClr val="tx1"/>
              </a:solidFill>
              <a:latin typeface="+mn-lt"/>
            </a:rPr>
            <a:t>– vairot zināšanas par Eiropas Savienību, atbalstīt sociālu un pilsonisku iesaistīšanos.</a:t>
          </a:r>
          <a:endParaRPr lang="lv-LV" sz="1600" dirty="0"/>
        </a:p>
      </dgm:t>
    </dgm:pt>
    <dgm:pt modelId="{205E3B37-22F6-4092-BADB-9DEC9B8EBA8B}" type="parTrans" cxnId="{B8F7B130-0E63-405E-B01B-C7A0C43BC930}">
      <dgm:prSet/>
      <dgm:spPr/>
      <dgm:t>
        <a:bodyPr/>
        <a:lstStyle/>
        <a:p>
          <a:endParaRPr lang="lv-LV"/>
        </a:p>
      </dgm:t>
    </dgm:pt>
    <dgm:pt modelId="{68539FFB-7153-4292-A76A-4A9FF7ED5548}" type="sibTrans" cxnId="{B8F7B130-0E63-405E-B01B-C7A0C43BC930}">
      <dgm:prSet/>
      <dgm:spPr/>
      <dgm:t>
        <a:bodyPr/>
        <a:lstStyle/>
        <a:p>
          <a:endParaRPr lang="lv-LV"/>
        </a:p>
      </dgm:t>
    </dgm:pt>
    <dgm:pt modelId="{6A7CE84F-036F-4027-8529-1BE7777EC5CE}" type="pres">
      <dgm:prSet presAssocID="{95EC97ED-057F-4916-8FA3-5B874A4CEB05}" presName="Name0" presStyleCnt="0">
        <dgm:presLayoutVars>
          <dgm:dir/>
          <dgm:resizeHandles val="exact"/>
        </dgm:presLayoutVars>
      </dgm:prSet>
      <dgm:spPr/>
    </dgm:pt>
    <dgm:pt modelId="{958C7E86-18C0-4DEF-B29A-CD8F6968FC74}" type="pres">
      <dgm:prSet presAssocID="{95EC97ED-057F-4916-8FA3-5B874A4CEB05}" presName="bkgdShp" presStyleLbl="alignAccFollowNode1" presStyleIdx="0" presStyleCnt="1"/>
      <dgm:spPr/>
    </dgm:pt>
    <dgm:pt modelId="{AC060EE4-5D12-4554-9913-7D87FD097A54}" type="pres">
      <dgm:prSet presAssocID="{95EC97ED-057F-4916-8FA3-5B874A4CEB05}" presName="linComp" presStyleCnt="0"/>
      <dgm:spPr/>
    </dgm:pt>
    <dgm:pt modelId="{736B10F7-A638-4FA3-B131-574C0B51104B}" type="pres">
      <dgm:prSet presAssocID="{840E1710-AC33-4CAA-ACBE-6908AC899122}" presName="compNode" presStyleCnt="0"/>
      <dgm:spPr/>
    </dgm:pt>
    <dgm:pt modelId="{A6113A8A-183D-478B-B528-ED4027B22188}" type="pres">
      <dgm:prSet presAssocID="{840E1710-AC33-4CAA-ACBE-6908AC899122}" presName="node" presStyleLbl="node1" presStyleIdx="0" presStyleCnt="4" custScaleX="151784">
        <dgm:presLayoutVars>
          <dgm:bulletEnabled val="1"/>
        </dgm:presLayoutVars>
      </dgm:prSet>
      <dgm:spPr/>
    </dgm:pt>
    <dgm:pt modelId="{B369504D-2C00-4788-8EF8-FC4B08EB7E73}" type="pres">
      <dgm:prSet presAssocID="{840E1710-AC33-4CAA-ACBE-6908AC899122}" presName="invisiNode" presStyleLbl="node1" presStyleIdx="0" presStyleCnt="4"/>
      <dgm:spPr/>
    </dgm:pt>
    <dgm:pt modelId="{BE295D68-6622-479D-AD1F-BB33676ECAD0}" type="pres">
      <dgm:prSet presAssocID="{840E1710-AC33-4CAA-ACBE-6908AC899122}" presName="imagNode" presStyleLbl="fgImgPlace1" presStyleIdx="0" presStyleCnt="4"/>
      <dgm:spPr>
        <a:blipFill rotWithShape="1">
          <a:blip xmlns:r="http://schemas.openxmlformats.org/officeDocument/2006/relationships" r:embed="rId1"/>
          <a:srcRect/>
          <a:stretch>
            <a:fillRect/>
          </a:stretch>
        </a:blipFill>
      </dgm:spPr>
    </dgm:pt>
    <dgm:pt modelId="{EF3DAE52-7309-4AE5-B67F-84F51BB6971A}" type="pres">
      <dgm:prSet presAssocID="{9B95947C-0E50-4F28-9B39-475F94A34E64}" presName="sibTrans" presStyleLbl="sibTrans2D1" presStyleIdx="0" presStyleCnt="0"/>
      <dgm:spPr/>
    </dgm:pt>
    <dgm:pt modelId="{4A6E6062-C78E-483C-8B2C-D0E7249FF0EF}" type="pres">
      <dgm:prSet presAssocID="{362CDA49-CF7E-450B-A589-93460FD00B13}" presName="compNode" presStyleCnt="0"/>
      <dgm:spPr/>
    </dgm:pt>
    <dgm:pt modelId="{22ED579F-C323-435E-9CF2-02C2EC1ED02F}" type="pres">
      <dgm:prSet presAssocID="{362CDA49-CF7E-450B-A589-93460FD00B13}" presName="node" presStyleLbl="node1" presStyleIdx="1" presStyleCnt="4">
        <dgm:presLayoutVars>
          <dgm:bulletEnabled val="1"/>
        </dgm:presLayoutVars>
      </dgm:prSet>
      <dgm:spPr/>
    </dgm:pt>
    <dgm:pt modelId="{91EB213B-CCA6-484A-8D62-7C7E77928DFA}" type="pres">
      <dgm:prSet presAssocID="{362CDA49-CF7E-450B-A589-93460FD00B13}" presName="invisiNode" presStyleLbl="node1" presStyleIdx="1" presStyleCnt="4"/>
      <dgm:spPr/>
    </dgm:pt>
    <dgm:pt modelId="{D930DCB9-A8E9-4638-BFBF-F9400F950A49}" type="pres">
      <dgm:prSet presAssocID="{362CDA49-CF7E-450B-A589-93460FD00B13}" presName="imagNode" presStyleLbl="fgImgPlace1" presStyleIdx="1" presStyleCnt="4"/>
      <dgm:spPr>
        <a:blipFill rotWithShape="1">
          <a:blip xmlns:r="http://schemas.openxmlformats.org/officeDocument/2006/relationships" r:embed="rId2"/>
          <a:srcRect/>
          <a:stretch>
            <a:fillRect t="-3000" b="-3000"/>
          </a:stretch>
        </a:blipFill>
      </dgm:spPr>
    </dgm:pt>
    <dgm:pt modelId="{62549922-75A2-435B-BA12-DB46386560E6}" type="pres">
      <dgm:prSet presAssocID="{B7F1D8F2-FBC6-4C34-AC48-BA1DF0A7E359}" presName="sibTrans" presStyleLbl="sibTrans2D1" presStyleIdx="0" presStyleCnt="0"/>
      <dgm:spPr/>
    </dgm:pt>
    <dgm:pt modelId="{08DBC717-7F35-4D2A-BFAA-1DE7ED620F8E}" type="pres">
      <dgm:prSet presAssocID="{753DFA95-AE23-487F-91C6-698648616832}" presName="compNode" presStyleCnt="0"/>
      <dgm:spPr/>
    </dgm:pt>
    <dgm:pt modelId="{CAE2C537-8274-469D-82D1-B4DB793BD4F3}" type="pres">
      <dgm:prSet presAssocID="{753DFA95-AE23-487F-91C6-698648616832}" presName="node" presStyleLbl="node1" presStyleIdx="2" presStyleCnt="4">
        <dgm:presLayoutVars>
          <dgm:bulletEnabled val="1"/>
        </dgm:presLayoutVars>
      </dgm:prSet>
      <dgm:spPr/>
    </dgm:pt>
    <dgm:pt modelId="{FAE4AA8E-11CC-42B6-8E21-9C0988EF2E34}" type="pres">
      <dgm:prSet presAssocID="{753DFA95-AE23-487F-91C6-698648616832}" presName="invisiNode" presStyleLbl="node1" presStyleIdx="2" presStyleCnt="4"/>
      <dgm:spPr/>
    </dgm:pt>
    <dgm:pt modelId="{B9084CEB-657D-4341-8E50-1CB8ECCE81FA}" type="pres">
      <dgm:prSet presAssocID="{753DFA95-AE23-487F-91C6-698648616832}" presName="imagNode" presStyleLbl="fgImgPlace1" presStyleIdx="2" presStyleCnt="4"/>
      <dgm:spPr>
        <a:blipFill rotWithShape="1">
          <a:blip xmlns:r="http://schemas.openxmlformats.org/officeDocument/2006/relationships" r:embed="rId3"/>
          <a:srcRect/>
          <a:stretch>
            <a:fillRect/>
          </a:stretch>
        </a:blipFill>
      </dgm:spPr>
    </dgm:pt>
    <dgm:pt modelId="{0A6C7FA0-6F47-4D7B-A3C0-0F80DB824D37}" type="pres">
      <dgm:prSet presAssocID="{109AF87E-7F2E-40C9-914C-648F4A762843}" presName="sibTrans" presStyleLbl="sibTrans2D1" presStyleIdx="0" presStyleCnt="0"/>
      <dgm:spPr/>
    </dgm:pt>
    <dgm:pt modelId="{7D23170F-8463-4C3E-8676-8D0E3A88BD00}" type="pres">
      <dgm:prSet presAssocID="{508BF792-5B1A-4B34-B89F-50DEA61B1DB3}" presName="compNode" presStyleCnt="0"/>
      <dgm:spPr/>
    </dgm:pt>
    <dgm:pt modelId="{EE34D95D-35E8-458B-A83D-83D9AB260F46}" type="pres">
      <dgm:prSet presAssocID="{508BF792-5B1A-4B34-B89F-50DEA61B1DB3}" presName="node" presStyleLbl="node1" presStyleIdx="3" presStyleCnt="4" custLinFactNeighborX="1577" custLinFactNeighborY="-2019">
        <dgm:presLayoutVars>
          <dgm:bulletEnabled val="1"/>
        </dgm:presLayoutVars>
      </dgm:prSet>
      <dgm:spPr/>
    </dgm:pt>
    <dgm:pt modelId="{F9475F00-A9A2-4065-95F3-3CB49C6C721F}" type="pres">
      <dgm:prSet presAssocID="{508BF792-5B1A-4B34-B89F-50DEA61B1DB3}" presName="invisiNode" presStyleLbl="node1" presStyleIdx="3" presStyleCnt="4"/>
      <dgm:spPr/>
    </dgm:pt>
    <dgm:pt modelId="{FE44F86A-1972-41A4-B3F5-737BA13E9902}" type="pres">
      <dgm:prSet presAssocID="{508BF792-5B1A-4B34-B89F-50DEA61B1DB3}" presName="imagNode" presStyleLbl="fgImgPlace1" presStyleIdx="3" presStyleCnt="4"/>
      <dgm:spPr>
        <a:blipFill rotWithShape="1">
          <a:blip xmlns:r="http://schemas.openxmlformats.org/officeDocument/2006/relationships" r:embed="rId4"/>
          <a:srcRect/>
          <a:stretch>
            <a:fillRect l="-9000" r="-9000"/>
          </a:stretch>
        </a:blipFill>
      </dgm:spPr>
    </dgm:pt>
  </dgm:ptLst>
  <dgm:cxnLst>
    <dgm:cxn modelId="{39E38802-132D-442F-B2F3-134228C4FF03}" srcId="{95EC97ED-057F-4916-8FA3-5B874A4CEB05}" destId="{753DFA95-AE23-487F-91C6-698648616832}" srcOrd="2" destOrd="0" parTransId="{5D7893A6-9D70-4C33-BD82-EB8C06184692}" sibTransId="{109AF87E-7F2E-40C9-914C-648F4A762843}"/>
    <dgm:cxn modelId="{B8F7B130-0E63-405E-B01B-C7A0C43BC930}" srcId="{95EC97ED-057F-4916-8FA3-5B874A4CEB05}" destId="{508BF792-5B1A-4B34-B89F-50DEA61B1DB3}" srcOrd="3" destOrd="0" parTransId="{205E3B37-22F6-4092-BADB-9DEC9B8EBA8B}" sibTransId="{68539FFB-7153-4292-A76A-4A9FF7ED5548}"/>
    <dgm:cxn modelId="{8B94365D-A7FA-42B0-B723-CC45A51116C2}" type="presOf" srcId="{9B95947C-0E50-4F28-9B39-475F94A34E64}" destId="{EF3DAE52-7309-4AE5-B67F-84F51BB6971A}" srcOrd="0" destOrd="0" presId="urn:microsoft.com/office/officeart/2005/8/layout/pList2"/>
    <dgm:cxn modelId="{C662AC60-B8DC-44B0-B681-3D261A4B4FDF}" type="presOf" srcId="{B7F1D8F2-FBC6-4C34-AC48-BA1DF0A7E359}" destId="{62549922-75A2-435B-BA12-DB46386560E6}" srcOrd="0" destOrd="0" presId="urn:microsoft.com/office/officeart/2005/8/layout/pList2"/>
    <dgm:cxn modelId="{5BABE878-CBF8-45C5-AB72-168BBEA2A81D}" type="presOf" srcId="{362CDA49-CF7E-450B-A589-93460FD00B13}" destId="{22ED579F-C323-435E-9CF2-02C2EC1ED02F}" srcOrd="0" destOrd="0" presId="urn:microsoft.com/office/officeart/2005/8/layout/pList2"/>
    <dgm:cxn modelId="{60E97284-427A-48B1-98DA-EAEFDCBC17C1}" srcId="{95EC97ED-057F-4916-8FA3-5B874A4CEB05}" destId="{840E1710-AC33-4CAA-ACBE-6908AC899122}" srcOrd="0" destOrd="0" parTransId="{BBAA20F7-0E33-4BEF-9F81-33169B0B678E}" sibTransId="{9B95947C-0E50-4F28-9B39-475F94A34E64}"/>
    <dgm:cxn modelId="{53721C93-7CB9-4B04-A039-4BE0745A6891}" type="presOf" srcId="{753DFA95-AE23-487F-91C6-698648616832}" destId="{CAE2C537-8274-469D-82D1-B4DB793BD4F3}" srcOrd="0" destOrd="0" presId="urn:microsoft.com/office/officeart/2005/8/layout/pList2"/>
    <dgm:cxn modelId="{F6DF8EA1-9841-45F5-9565-D2F377F4438C}" type="presOf" srcId="{95EC97ED-057F-4916-8FA3-5B874A4CEB05}" destId="{6A7CE84F-036F-4027-8529-1BE7777EC5CE}" srcOrd="0" destOrd="0" presId="urn:microsoft.com/office/officeart/2005/8/layout/pList2"/>
    <dgm:cxn modelId="{A3FB00BE-6833-4786-8DD8-770AB59D1302}" type="presOf" srcId="{109AF87E-7F2E-40C9-914C-648F4A762843}" destId="{0A6C7FA0-6F47-4D7B-A3C0-0F80DB824D37}" srcOrd="0" destOrd="0" presId="urn:microsoft.com/office/officeart/2005/8/layout/pList2"/>
    <dgm:cxn modelId="{ABCF7EC6-31D8-4D64-8D33-277D26918599}" type="presOf" srcId="{840E1710-AC33-4CAA-ACBE-6908AC899122}" destId="{A6113A8A-183D-478B-B528-ED4027B22188}" srcOrd="0" destOrd="0" presId="urn:microsoft.com/office/officeart/2005/8/layout/pList2"/>
    <dgm:cxn modelId="{7E970BC8-E113-4657-874B-C1F28EC13002}" type="presOf" srcId="{508BF792-5B1A-4B34-B89F-50DEA61B1DB3}" destId="{EE34D95D-35E8-458B-A83D-83D9AB260F46}" srcOrd="0" destOrd="0" presId="urn:microsoft.com/office/officeart/2005/8/layout/pList2"/>
    <dgm:cxn modelId="{FC0553C9-20A5-45E3-973F-8128E4AEC676}" srcId="{95EC97ED-057F-4916-8FA3-5B874A4CEB05}" destId="{362CDA49-CF7E-450B-A589-93460FD00B13}" srcOrd="1" destOrd="0" parTransId="{9C38E5D3-36B1-4B71-8757-607066E2E1D9}" sibTransId="{B7F1D8F2-FBC6-4C34-AC48-BA1DF0A7E359}"/>
    <dgm:cxn modelId="{208ECAC6-3D16-4075-AC0F-8A7BEC9E2885}" type="presParOf" srcId="{6A7CE84F-036F-4027-8529-1BE7777EC5CE}" destId="{958C7E86-18C0-4DEF-B29A-CD8F6968FC74}" srcOrd="0" destOrd="0" presId="urn:microsoft.com/office/officeart/2005/8/layout/pList2"/>
    <dgm:cxn modelId="{2E83BD3B-FF4B-4C96-BAD9-DFEE78AC535A}" type="presParOf" srcId="{6A7CE84F-036F-4027-8529-1BE7777EC5CE}" destId="{AC060EE4-5D12-4554-9913-7D87FD097A54}" srcOrd="1" destOrd="0" presId="urn:microsoft.com/office/officeart/2005/8/layout/pList2"/>
    <dgm:cxn modelId="{34D82097-FF53-4690-A4C3-8532D135034A}" type="presParOf" srcId="{AC060EE4-5D12-4554-9913-7D87FD097A54}" destId="{736B10F7-A638-4FA3-B131-574C0B51104B}" srcOrd="0" destOrd="0" presId="urn:microsoft.com/office/officeart/2005/8/layout/pList2"/>
    <dgm:cxn modelId="{94277D2E-F6C6-4AE8-8E6A-D915AD4C50C6}" type="presParOf" srcId="{736B10F7-A638-4FA3-B131-574C0B51104B}" destId="{A6113A8A-183D-478B-B528-ED4027B22188}" srcOrd="0" destOrd="0" presId="urn:microsoft.com/office/officeart/2005/8/layout/pList2"/>
    <dgm:cxn modelId="{17CC0140-B932-450B-8A13-6E3DDAEA3EA7}" type="presParOf" srcId="{736B10F7-A638-4FA3-B131-574C0B51104B}" destId="{B369504D-2C00-4788-8EF8-FC4B08EB7E73}" srcOrd="1" destOrd="0" presId="urn:microsoft.com/office/officeart/2005/8/layout/pList2"/>
    <dgm:cxn modelId="{2159A87C-42F8-4A19-858C-4D15E7A99439}" type="presParOf" srcId="{736B10F7-A638-4FA3-B131-574C0B51104B}" destId="{BE295D68-6622-479D-AD1F-BB33676ECAD0}" srcOrd="2" destOrd="0" presId="urn:microsoft.com/office/officeart/2005/8/layout/pList2"/>
    <dgm:cxn modelId="{39D9F510-D19B-4286-BE82-6910F6C9DA1E}" type="presParOf" srcId="{AC060EE4-5D12-4554-9913-7D87FD097A54}" destId="{EF3DAE52-7309-4AE5-B67F-84F51BB6971A}" srcOrd="1" destOrd="0" presId="urn:microsoft.com/office/officeart/2005/8/layout/pList2"/>
    <dgm:cxn modelId="{DE82ED00-F037-49E0-9505-2FEDAB6FCE42}" type="presParOf" srcId="{AC060EE4-5D12-4554-9913-7D87FD097A54}" destId="{4A6E6062-C78E-483C-8B2C-D0E7249FF0EF}" srcOrd="2" destOrd="0" presId="urn:microsoft.com/office/officeart/2005/8/layout/pList2"/>
    <dgm:cxn modelId="{CAD6B158-C2F1-4BE5-92E7-4FB2EBC143D1}" type="presParOf" srcId="{4A6E6062-C78E-483C-8B2C-D0E7249FF0EF}" destId="{22ED579F-C323-435E-9CF2-02C2EC1ED02F}" srcOrd="0" destOrd="0" presId="urn:microsoft.com/office/officeart/2005/8/layout/pList2"/>
    <dgm:cxn modelId="{51953785-4885-4FC4-84FE-993D19DFD8A2}" type="presParOf" srcId="{4A6E6062-C78E-483C-8B2C-D0E7249FF0EF}" destId="{91EB213B-CCA6-484A-8D62-7C7E77928DFA}" srcOrd="1" destOrd="0" presId="urn:microsoft.com/office/officeart/2005/8/layout/pList2"/>
    <dgm:cxn modelId="{9D4901F2-2DC2-4B48-BFED-0E4FB7B84326}" type="presParOf" srcId="{4A6E6062-C78E-483C-8B2C-D0E7249FF0EF}" destId="{D930DCB9-A8E9-4638-BFBF-F9400F950A49}" srcOrd="2" destOrd="0" presId="urn:microsoft.com/office/officeart/2005/8/layout/pList2"/>
    <dgm:cxn modelId="{1A74627B-3D9D-4B81-8295-15A21134387F}" type="presParOf" srcId="{AC060EE4-5D12-4554-9913-7D87FD097A54}" destId="{62549922-75A2-435B-BA12-DB46386560E6}" srcOrd="3" destOrd="0" presId="urn:microsoft.com/office/officeart/2005/8/layout/pList2"/>
    <dgm:cxn modelId="{58427565-E71A-4351-B58E-47377BD69327}" type="presParOf" srcId="{AC060EE4-5D12-4554-9913-7D87FD097A54}" destId="{08DBC717-7F35-4D2A-BFAA-1DE7ED620F8E}" srcOrd="4" destOrd="0" presId="urn:microsoft.com/office/officeart/2005/8/layout/pList2"/>
    <dgm:cxn modelId="{D6782638-637D-442B-A190-84E8E550B3A5}" type="presParOf" srcId="{08DBC717-7F35-4D2A-BFAA-1DE7ED620F8E}" destId="{CAE2C537-8274-469D-82D1-B4DB793BD4F3}" srcOrd="0" destOrd="0" presId="urn:microsoft.com/office/officeart/2005/8/layout/pList2"/>
    <dgm:cxn modelId="{C390C016-6D9D-4246-9C95-0FFFF486683A}" type="presParOf" srcId="{08DBC717-7F35-4D2A-BFAA-1DE7ED620F8E}" destId="{FAE4AA8E-11CC-42B6-8E21-9C0988EF2E34}" srcOrd="1" destOrd="0" presId="urn:microsoft.com/office/officeart/2005/8/layout/pList2"/>
    <dgm:cxn modelId="{6E0F839E-8D02-4C0E-9C76-33A3FDF016B2}" type="presParOf" srcId="{08DBC717-7F35-4D2A-BFAA-1DE7ED620F8E}" destId="{B9084CEB-657D-4341-8E50-1CB8ECCE81FA}" srcOrd="2" destOrd="0" presId="urn:microsoft.com/office/officeart/2005/8/layout/pList2"/>
    <dgm:cxn modelId="{693FE92B-AA61-48E7-B4D9-44A5D4A1AFD3}" type="presParOf" srcId="{AC060EE4-5D12-4554-9913-7D87FD097A54}" destId="{0A6C7FA0-6F47-4D7B-A3C0-0F80DB824D37}" srcOrd="5" destOrd="0" presId="urn:microsoft.com/office/officeart/2005/8/layout/pList2"/>
    <dgm:cxn modelId="{E8DB20AA-8941-46E7-8307-23F6DC3DCA5D}" type="presParOf" srcId="{AC060EE4-5D12-4554-9913-7D87FD097A54}" destId="{7D23170F-8463-4C3E-8676-8D0E3A88BD00}" srcOrd="6" destOrd="0" presId="urn:microsoft.com/office/officeart/2005/8/layout/pList2"/>
    <dgm:cxn modelId="{B6A8F07A-160C-451B-ABFF-673962912763}" type="presParOf" srcId="{7D23170F-8463-4C3E-8676-8D0E3A88BD00}" destId="{EE34D95D-35E8-458B-A83D-83D9AB260F46}" srcOrd="0" destOrd="0" presId="urn:microsoft.com/office/officeart/2005/8/layout/pList2"/>
    <dgm:cxn modelId="{9419EA2C-C66C-44E4-BC12-BE8FDEB94019}" type="presParOf" srcId="{7D23170F-8463-4C3E-8676-8D0E3A88BD00}" destId="{F9475F00-A9A2-4065-95F3-3CB49C6C721F}" srcOrd="1" destOrd="0" presId="urn:microsoft.com/office/officeart/2005/8/layout/pList2"/>
    <dgm:cxn modelId="{B0D09E06-68FB-4A9F-999E-747632ACDBF2}" type="presParOf" srcId="{7D23170F-8463-4C3E-8676-8D0E3A88BD00}" destId="{FE44F86A-1972-41A4-B3F5-737BA13E990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C7E86-18C0-4DEF-B29A-CD8F6968FC74}">
      <dsp:nvSpPr>
        <dsp:cNvPr id="0" name=""/>
        <dsp:cNvSpPr/>
      </dsp:nvSpPr>
      <dsp:spPr>
        <a:xfrm>
          <a:off x="0" y="0"/>
          <a:ext cx="11061700" cy="205847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295D68-6622-479D-AD1F-BB33676ECAD0}">
      <dsp:nvSpPr>
        <dsp:cNvPr id="0" name=""/>
        <dsp:cNvSpPr/>
      </dsp:nvSpPr>
      <dsp:spPr>
        <a:xfrm>
          <a:off x="891606" y="274462"/>
          <a:ext cx="2157787" cy="1509546"/>
        </a:xfrm>
        <a:prstGeom prst="roundRect">
          <a:avLst>
            <a:gd name="adj" fmla="val 10000"/>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13A8A-183D-478B-B528-ED4027B22188}">
      <dsp:nvSpPr>
        <dsp:cNvPr id="0" name=""/>
        <dsp:cNvSpPr/>
      </dsp:nvSpPr>
      <dsp:spPr>
        <a:xfrm rot="10800000">
          <a:off x="332912" y="2058471"/>
          <a:ext cx="3275176" cy="251591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rgbClr val="FFFF00"/>
              </a:solidFill>
              <a:latin typeface="+mn-lt"/>
            </a:rPr>
            <a:t>Iekļaušana un daudzveidība</a:t>
          </a:r>
          <a:r>
            <a:rPr lang="lv-LV" sz="1600" kern="1200" dirty="0">
              <a:solidFill>
                <a:srgbClr val="FFFF00"/>
              </a:solidFill>
              <a:latin typeface="+mn-lt"/>
            </a:rPr>
            <a:t> </a:t>
          </a:r>
          <a:r>
            <a:rPr lang="lv-LV" sz="1600" kern="1200" dirty="0">
              <a:solidFill>
                <a:schemeClr val="tx1"/>
              </a:solidFill>
              <a:latin typeface="+mn-lt"/>
            </a:rPr>
            <a:t>– vērsta iesaistīt </a:t>
          </a:r>
          <a:r>
            <a:rPr lang="lv-LV" sz="1600" b="1" kern="1200" dirty="0">
              <a:solidFill>
                <a:schemeClr val="tx1"/>
              </a:solidFill>
              <a:latin typeface="+mn-lt"/>
            </a:rPr>
            <a:t>dalībniekus ar mazāk iespējām</a:t>
          </a:r>
          <a:r>
            <a:rPr lang="lv-LV" sz="1600" kern="1200" dirty="0">
              <a:solidFill>
                <a:schemeClr val="tx1"/>
              </a:solidFill>
              <a:latin typeface="+mn-lt"/>
            </a:rPr>
            <a:t>, tostarp, dalībniekus ar īpašām vajadzībām, veselības problēmām; padarīt pieejamāku izglītības sistēmu, pārvarēt kultūras, sociālās, ekonomiskās, ģeogrāfiskās barjeras, novērst diskrimināciju.</a:t>
          </a:r>
          <a:endParaRPr lang="lv-LV" sz="1600" kern="1200" dirty="0"/>
        </a:p>
      </dsp:txBody>
      <dsp:txXfrm rot="10800000">
        <a:off x="410285" y="2058471"/>
        <a:ext cx="3120430" cy="2438537"/>
      </dsp:txXfrm>
    </dsp:sp>
    <dsp:sp modelId="{D930DCB9-A8E9-4638-BFBF-F9400F950A49}">
      <dsp:nvSpPr>
        <dsp:cNvPr id="0" name=""/>
        <dsp:cNvSpPr/>
      </dsp:nvSpPr>
      <dsp:spPr>
        <a:xfrm>
          <a:off x="3823867" y="274462"/>
          <a:ext cx="2157787" cy="1509546"/>
        </a:xfrm>
        <a:prstGeom prst="roundRect">
          <a:avLst>
            <a:gd name="adj" fmla="val 10000"/>
          </a:avLst>
        </a:prstGeom>
        <a:blipFill rotWithShape="1">
          <a:blip xmlns:r="http://schemas.openxmlformats.org/officeDocument/2006/relationships" r:embed="rId2"/>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D579F-C323-435E-9CF2-02C2EC1ED02F}">
      <dsp:nvSpPr>
        <dsp:cNvPr id="0" name=""/>
        <dsp:cNvSpPr/>
      </dsp:nvSpPr>
      <dsp:spPr>
        <a:xfrm rot="10800000">
          <a:off x="3823867" y="2058471"/>
          <a:ext cx="2157787" cy="251591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chemeClr val="accent1">
                  <a:lumMod val="40000"/>
                  <a:lumOff val="60000"/>
                </a:schemeClr>
              </a:solidFill>
              <a:latin typeface="+mn-lt"/>
            </a:rPr>
            <a:t>Digitālā pārveide</a:t>
          </a:r>
          <a:r>
            <a:rPr lang="lv-LV" sz="1600" kern="1200" dirty="0">
              <a:solidFill>
                <a:schemeClr val="accent1">
                  <a:lumMod val="40000"/>
                  <a:lumOff val="60000"/>
                </a:schemeClr>
              </a:solidFill>
              <a:latin typeface="+mn-lt"/>
            </a:rPr>
            <a:t> </a:t>
          </a:r>
          <a:r>
            <a:rPr lang="lv-LV" sz="1600" kern="1200" dirty="0">
              <a:solidFill>
                <a:schemeClr val="tx1"/>
              </a:solidFill>
              <a:latin typeface="+mn-lt"/>
            </a:rPr>
            <a:t>– veicināt digitālo tehnoloģiju izmantošanu mācīšanā un mācībās; attīstīt digitālās prasmes.</a:t>
          </a:r>
          <a:endParaRPr lang="lv-LV" sz="1600" kern="1200" dirty="0"/>
        </a:p>
      </dsp:txBody>
      <dsp:txXfrm rot="10800000">
        <a:off x="3890226" y="2058471"/>
        <a:ext cx="2025069" cy="2449551"/>
      </dsp:txXfrm>
    </dsp:sp>
    <dsp:sp modelId="{B9084CEB-657D-4341-8E50-1CB8ECCE81FA}">
      <dsp:nvSpPr>
        <dsp:cNvPr id="0" name=""/>
        <dsp:cNvSpPr/>
      </dsp:nvSpPr>
      <dsp:spPr>
        <a:xfrm>
          <a:off x="6197433" y="274462"/>
          <a:ext cx="2157787" cy="1509546"/>
        </a:xfrm>
        <a:prstGeom prst="roundRect">
          <a:avLst>
            <a:gd name="adj" fmla="val 10000"/>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E2C537-8274-469D-82D1-B4DB793BD4F3}">
      <dsp:nvSpPr>
        <dsp:cNvPr id="0" name=""/>
        <dsp:cNvSpPr/>
      </dsp:nvSpPr>
      <dsp:spPr>
        <a:xfrm rot="10800000">
          <a:off x="6197433" y="2058471"/>
          <a:ext cx="2157787" cy="251591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rgbClr val="92D050"/>
              </a:solidFill>
              <a:latin typeface="+mn-lt"/>
            </a:rPr>
            <a:t>Vide un cīņa pret klimata pārmaiņām </a:t>
          </a:r>
          <a:r>
            <a:rPr lang="lv-LV" sz="1600" kern="1200" dirty="0">
              <a:solidFill>
                <a:schemeClr val="tx1"/>
              </a:solidFill>
              <a:latin typeface="+mn-lt"/>
            </a:rPr>
            <a:t>– veidot zināšanas, prasmes un attieksmi par klimata pārmaiņām un ilgtspējīgu attīstību. </a:t>
          </a:r>
          <a:endParaRPr lang="lv-LV" sz="1600" kern="1200" dirty="0"/>
        </a:p>
      </dsp:txBody>
      <dsp:txXfrm rot="10800000">
        <a:off x="6263792" y="2058471"/>
        <a:ext cx="2025069" cy="2449551"/>
      </dsp:txXfrm>
    </dsp:sp>
    <dsp:sp modelId="{FE44F86A-1972-41A4-B3F5-737BA13E9902}">
      <dsp:nvSpPr>
        <dsp:cNvPr id="0" name=""/>
        <dsp:cNvSpPr/>
      </dsp:nvSpPr>
      <dsp:spPr>
        <a:xfrm>
          <a:off x="8571000" y="274462"/>
          <a:ext cx="2157787" cy="1509546"/>
        </a:xfrm>
        <a:prstGeom prst="roundRect">
          <a:avLst>
            <a:gd name="adj" fmla="val 10000"/>
          </a:avLst>
        </a:prstGeom>
        <a:blipFill rotWithShape="1">
          <a:blip xmlns:r="http://schemas.openxmlformats.org/officeDocument/2006/relationships" r:embed="rId4"/>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34D95D-35E8-458B-A83D-83D9AB260F46}">
      <dsp:nvSpPr>
        <dsp:cNvPr id="0" name=""/>
        <dsp:cNvSpPr/>
      </dsp:nvSpPr>
      <dsp:spPr>
        <a:xfrm rot="10800000">
          <a:off x="8605028" y="2007675"/>
          <a:ext cx="2157787" cy="251591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rgbClr val="FFC000"/>
              </a:solidFill>
              <a:latin typeface="+mn-lt"/>
            </a:rPr>
            <a:t>Līdzdalība demokrātiskajos procesos </a:t>
          </a:r>
          <a:r>
            <a:rPr lang="lv-LV" sz="1600" kern="1200" dirty="0">
              <a:solidFill>
                <a:schemeClr val="tx1"/>
              </a:solidFill>
              <a:latin typeface="+mn-lt"/>
            </a:rPr>
            <a:t>– vairot zināšanas par Eiropas Savienību, atbalstīt sociālu un pilsonisku iesaistīšanos.</a:t>
          </a:r>
          <a:endParaRPr lang="lv-LV" sz="1600" kern="1200" dirty="0"/>
        </a:p>
      </dsp:txBody>
      <dsp:txXfrm rot="10800000">
        <a:off x="8671387" y="2007675"/>
        <a:ext cx="2025069" cy="244955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84DA-EBF2-4D8F-BC44-42AE3F919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59564DD6-AD87-43AF-8D7F-932E9CA84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1FA390FB-6072-41C0-B91A-3298EBF04958}"/>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5" name="Footer Placeholder 4">
            <a:extLst>
              <a:ext uri="{FF2B5EF4-FFF2-40B4-BE49-F238E27FC236}">
                <a16:creationId xmlns:a16="http://schemas.microsoft.com/office/drawing/2014/main" id="{BBB3F568-999E-427C-A3B9-7344EF09943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CE80FAB-66AF-484D-AD18-DBB3ED6DB7A9}"/>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189288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83C42-AF90-4C97-97DC-EFBB78AAE5C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87CE3D9-19E0-4CD4-B298-F8B0F67F6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9459422-BEBC-44E9-AD82-35DCB6244E94}"/>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5" name="Footer Placeholder 4">
            <a:extLst>
              <a:ext uri="{FF2B5EF4-FFF2-40B4-BE49-F238E27FC236}">
                <a16:creationId xmlns:a16="http://schemas.microsoft.com/office/drawing/2014/main" id="{E06EBD0C-34E0-4613-A819-AFD5DCD909B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6303055-DBCD-4193-AA45-5CD0D5D695B2}"/>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143037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896BAE-B455-4ED9-B803-3A7BC1A7E4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C631909-D194-4C67-A203-2A4E01988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53BBF62-08C9-4E17-A05F-C53AA2AD7EFF}"/>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5" name="Footer Placeholder 4">
            <a:extLst>
              <a:ext uri="{FF2B5EF4-FFF2-40B4-BE49-F238E27FC236}">
                <a16:creationId xmlns:a16="http://schemas.microsoft.com/office/drawing/2014/main" id="{BF0121BD-167C-431C-BCD1-168C61AB3E8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84DFC61-8309-4261-BD95-0F452650D559}"/>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400386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C87E-1F7C-4383-87A6-323236E31C18}"/>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496FCFCE-1DBE-4889-942B-149D7DBE1054}"/>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4" name="Footer Placeholder 3">
            <a:extLst>
              <a:ext uri="{FF2B5EF4-FFF2-40B4-BE49-F238E27FC236}">
                <a16:creationId xmlns:a16="http://schemas.microsoft.com/office/drawing/2014/main" id="{334387DC-24E3-4C8D-B8B3-F9AAEA2C3DBC}"/>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7934635C-E7DD-4224-B7EC-EEED36D09AB2}"/>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330515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B741-982A-4040-8ED6-19E58900EB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B3CB08F3-11BB-4A12-BD99-079BE844DC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A1553337-DCE8-49D2-846C-152714E701FD}"/>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5" name="Footer Placeholder 4">
            <a:extLst>
              <a:ext uri="{FF2B5EF4-FFF2-40B4-BE49-F238E27FC236}">
                <a16:creationId xmlns:a16="http://schemas.microsoft.com/office/drawing/2014/main" id="{B7E63A8B-5AA5-48AC-BF0D-AE3C6B52D75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5145F9D-FC08-4BE7-835B-13D521906BED}"/>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40522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10C9-F179-463F-9BA2-79C9EC5DBF2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E967314-5B31-4DF5-8D2F-D083F51E07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E1138D1-A58E-4E27-89DA-EF5F0F826933}"/>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5" name="Footer Placeholder 4">
            <a:extLst>
              <a:ext uri="{FF2B5EF4-FFF2-40B4-BE49-F238E27FC236}">
                <a16:creationId xmlns:a16="http://schemas.microsoft.com/office/drawing/2014/main" id="{E1842561-09DD-4EB5-8F9E-AEDF948B8F6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12D7196-F0B8-49B8-82BF-03C4384F7D08}"/>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334134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7175-AD75-4EFB-A266-B5A0654B7F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F66E376-26CA-4041-879A-EE83AA6E6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D3EEE-BCAA-4FBF-8D9C-46A62007DA93}"/>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5" name="Footer Placeholder 4">
            <a:extLst>
              <a:ext uri="{FF2B5EF4-FFF2-40B4-BE49-F238E27FC236}">
                <a16:creationId xmlns:a16="http://schemas.microsoft.com/office/drawing/2014/main" id="{F8611B56-3E0D-424F-81AB-BBACA78AE4C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D14CAFF-7A3A-4537-A958-6C56AFDA97D8}"/>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346768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77CA-47C3-4D62-9B6D-ABCAE1B1206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62C1ED5-E481-4AAC-81DB-BD217EC64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69C90A3-86B8-45D2-91C9-1D5187F5B9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B993146-46C6-427E-AC55-3FF0D5936815}"/>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6" name="Footer Placeholder 5">
            <a:extLst>
              <a:ext uri="{FF2B5EF4-FFF2-40B4-BE49-F238E27FC236}">
                <a16:creationId xmlns:a16="http://schemas.microsoft.com/office/drawing/2014/main" id="{4635CCD1-7A60-4489-B743-734B92E739D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74C7B17-8597-4BA0-B8B8-59C536872A7C}"/>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415151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E6FEB-E374-4EA7-9DB5-E8D5E6544ACD}"/>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1BBDD5C-C243-486E-8374-6AE07FDE8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7EB57B-92E9-4578-BA5A-7095710D1B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5D90938-2DF6-4EB3-9A2D-9F46C9CE8B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DA772D-1F27-48A1-8863-BB7440242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AF005C2-7D72-4322-AD81-17B752FF8196}"/>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8" name="Footer Placeholder 7">
            <a:extLst>
              <a:ext uri="{FF2B5EF4-FFF2-40B4-BE49-F238E27FC236}">
                <a16:creationId xmlns:a16="http://schemas.microsoft.com/office/drawing/2014/main" id="{83045E20-C425-4A2D-98F8-0CD0C985C5D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D9CD8EE-80E0-4390-89C9-D3F41EBFA373}"/>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811330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9403-5CED-4FAC-A8FE-C0C00804F61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0EFE6BE1-2A28-4B0A-AA0E-6806087B77D4}"/>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4" name="Footer Placeholder 3">
            <a:extLst>
              <a:ext uri="{FF2B5EF4-FFF2-40B4-BE49-F238E27FC236}">
                <a16:creationId xmlns:a16="http://schemas.microsoft.com/office/drawing/2014/main" id="{9230E878-4976-4FE9-84D9-F14A3F4A483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83DDC905-9829-4EE6-AD2E-7EBF7D4FF4C2}"/>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425908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F8021-F019-478D-B961-32202D6BF5E3}"/>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3" name="Footer Placeholder 2">
            <a:extLst>
              <a:ext uri="{FF2B5EF4-FFF2-40B4-BE49-F238E27FC236}">
                <a16:creationId xmlns:a16="http://schemas.microsoft.com/office/drawing/2014/main" id="{0E69D035-62CD-4A42-B1C3-9D288D09159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5B6BDABD-81E3-45E1-A1F9-9007A2DB112B}"/>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1536996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6FE2-2658-497C-9A2D-AC3F3188B7F4}"/>
              </a:ext>
            </a:extLst>
          </p:cNvPr>
          <p:cNvSpPr>
            <a:spLocks noGrp="1"/>
          </p:cNvSpPr>
          <p:nvPr>
            <p:ph type="title"/>
          </p:nvPr>
        </p:nvSpPr>
        <p:spPr/>
        <p:txBody>
          <a:bodyPr/>
          <a:lstStyle>
            <a:lvl1pPr>
              <a:defRPr b="1">
                <a:solidFill>
                  <a:srgbClr val="007FC7"/>
                </a:solidFill>
                <a:latin typeface="Verdana" panose="020B0604030504040204" pitchFamily="34" charset="0"/>
                <a:ea typeface="Verdana" panose="020B0604030504040204" pitchFamily="34" charset="0"/>
              </a:defRPr>
            </a:lvl1p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149404BB-9766-4179-B958-F91A2CD2E495}"/>
              </a:ext>
            </a:extLst>
          </p:cNvPr>
          <p:cNvSpPr>
            <a:spLocks noGrp="1"/>
          </p:cNvSpPr>
          <p:nvPr>
            <p:ph idx="1"/>
          </p:nvPr>
        </p:nvSpPr>
        <p:spPr/>
        <p:txBody>
          <a:bodyPr/>
          <a:lstStyle>
            <a:lvl1pPr>
              <a:defRPr>
                <a:solidFill>
                  <a:schemeClr val="tx1">
                    <a:lumMod val="65000"/>
                    <a:lumOff val="35000"/>
                  </a:schemeClr>
                </a:solidFill>
                <a:latin typeface="Verdana" panose="020B0604030504040204" pitchFamily="34" charset="0"/>
                <a:ea typeface="Verdana" panose="020B0604030504040204" pitchFamily="34" charset="0"/>
              </a:defRPr>
            </a:lvl1pPr>
            <a:lvl2pPr>
              <a:defRPr>
                <a:solidFill>
                  <a:schemeClr val="bg2">
                    <a:lumMod val="50000"/>
                  </a:schemeClr>
                </a:solidFill>
                <a:latin typeface="Verdana" panose="020B0604030504040204" pitchFamily="34" charset="0"/>
                <a:ea typeface="Verdana" panose="020B0604030504040204" pitchFamily="34" charset="0"/>
              </a:defRPr>
            </a:lvl2pPr>
            <a:lvl3pPr>
              <a:defRPr>
                <a:solidFill>
                  <a:schemeClr val="bg2">
                    <a:lumMod val="50000"/>
                  </a:schemeClr>
                </a:solidFill>
                <a:latin typeface="Verdana" panose="020B0604030504040204" pitchFamily="34" charset="0"/>
                <a:ea typeface="Verdana" panose="020B0604030504040204" pitchFamily="34" charset="0"/>
              </a:defRPr>
            </a:lvl3pPr>
            <a:lvl4pPr>
              <a:defRPr>
                <a:solidFill>
                  <a:schemeClr val="bg2">
                    <a:lumMod val="50000"/>
                  </a:schemeClr>
                </a:solidFill>
                <a:latin typeface="Verdana" panose="020B0604030504040204" pitchFamily="34" charset="0"/>
                <a:ea typeface="Verdana" panose="020B0604030504040204" pitchFamily="34" charset="0"/>
              </a:defRPr>
            </a:lvl4pPr>
            <a:lvl5pPr>
              <a:defRPr>
                <a:solidFill>
                  <a:schemeClr val="bg2">
                    <a:lumMod val="50000"/>
                  </a:schemeClr>
                </a:solidFill>
                <a:latin typeface="Verdana" panose="020B060403050404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63FB3A79-773E-4771-AAD0-DBBD3EC47B86}"/>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5" name="Footer Placeholder 4">
            <a:extLst>
              <a:ext uri="{FF2B5EF4-FFF2-40B4-BE49-F238E27FC236}">
                <a16:creationId xmlns:a16="http://schemas.microsoft.com/office/drawing/2014/main" id="{8A15B3F3-83AB-4608-9150-41CF941B1EA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1860994-A5F7-46FA-874F-EDDFB6D12A7D}"/>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902452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4DB6-1326-46D0-9870-95C1B0A5A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06EEA91-302E-4565-B4DE-9692379FE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FA86A161-F8C6-49DD-9B2D-CBE8269C2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F9B56-8206-4A59-97BB-18477AED468E}"/>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6" name="Footer Placeholder 5">
            <a:extLst>
              <a:ext uri="{FF2B5EF4-FFF2-40B4-BE49-F238E27FC236}">
                <a16:creationId xmlns:a16="http://schemas.microsoft.com/office/drawing/2014/main" id="{B3E51FEB-9AD6-4235-9973-33F4ED4ADEE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3F01A46-CC65-47B8-95DB-3771E50387B8}"/>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158713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5522D-F7F8-4D29-A0D0-9C5B8C9D4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95F6E7DD-9D2D-4440-AE85-01F448C47A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EC33EE5D-1D16-471A-811A-02064CDDF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E1613-2E95-4822-ADCA-9EF436DFA347}"/>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6" name="Footer Placeholder 5">
            <a:extLst>
              <a:ext uri="{FF2B5EF4-FFF2-40B4-BE49-F238E27FC236}">
                <a16:creationId xmlns:a16="http://schemas.microsoft.com/office/drawing/2014/main" id="{EF3472C1-0171-48C4-82A0-251F8E2520E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EFC3D38-AFB3-4D62-A662-C092AF251145}"/>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312891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FC40C-42A7-4037-B5B6-1D384483190A}"/>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0CBE0980-976A-4FC1-8B55-938E5C14CD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1BA6895-53DC-4DCE-982D-D30458E5F5F8}"/>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5" name="Footer Placeholder 4">
            <a:extLst>
              <a:ext uri="{FF2B5EF4-FFF2-40B4-BE49-F238E27FC236}">
                <a16:creationId xmlns:a16="http://schemas.microsoft.com/office/drawing/2014/main" id="{8E959ACD-DA7D-442B-94A3-6BF64A2D7EE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4B8AD3A-5D3C-4D11-8177-0088529A30D6}"/>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149190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92DB6-F01A-44AA-8181-3AA10ACC7C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1F32ED94-4DA8-42BA-B26C-87CB902322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9BEC5D7-A35A-4DA9-A65E-F2515C8CD9C9}"/>
              </a:ext>
            </a:extLst>
          </p:cNvPr>
          <p:cNvSpPr>
            <a:spLocks noGrp="1"/>
          </p:cNvSpPr>
          <p:nvPr>
            <p:ph type="dt" sz="half" idx="10"/>
          </p:nvPr>
        </p:nvSpPr>
        <p:spPr/>
        <p:txBody>
          <a:bodyPr/>
          <a:lstStyle/>
          <a:p>
            <a:fld id="{FA6C430A-27AB-4CA6-8326-B247E4628C2D}" type="datetimeFigureOut">
              <a:rPr lang="lv-LV" smtClean="0"/>
              <a:t>09.01.2023</a:t>
            </a:fld>
            <a:endParaRPr lang="lv-LV"/>
          </a:p>
        </p:txBody>
      </p:sp>
      <p:sp>
        <p:nvSpPr>
          <p:cNvPr id="5" name="Footer Placeholder 4">
            <a:extLst>
              <a:ext uri="{FF2B5EF4-FFF2-40B4-BE49-F238E27FC236}">
                <a16:creationId xmlns:a16="http://schemas.microsoft.com/office/drawing/2014/main" id="{8D52199A-B254-4503-9464-1CFD0BE38BE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746EADE-5D04-4CA0-BE95-BBFC3CAE6797}"/>
              </a:ext>
            </a:extLst>
          </p:cNvPr>
          <p:cNvSpPr>
            <a:spLocks noGrp="1"/>
          </p:cNvSpPr>
          <p:nvPr>
            <p:ph type="sldNum" sz="quarter" idx="12"/>
          </p:nvPr>
        </p:nvSpPr>
        <p:spPr/>
        <p:txBody>
          <a:bodyPr/>
          <a:lstStyle/>
          <a:p>
            <a:fld id="{421C3BC7-B4E0-4F3C-B9C5-19E2498DEA08}" type="slidenum">
              <a:rPr lang="lv-LV" smtClean="0"/>
              <a:t>‹#›</a:t>
            </a:fld>
            <a:endParaRPr lang="lv-LV"/>
          </a:p>
        </p:txBody>
      </p:sp>
    </p:spTree>
    <p:extLst>
      <p:ext uri="{BB962C8B-B14F-4D97-AF65-F5344CB8AC3E}">
        <p14:creationId xmlns:p14="http://schemas.microsoft.com/office/powerpoint/2010/main" val="215737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BD23-4C3E-4763-AE77-E94278F92D76}"/>
              </a:ext>
            </a:extLst>
          </p:cNvPr>
          <p:cNvSpPr>
            <a:spLocks noGrp="1"/>
          </p:cNvSpPr>
          <p:nvPr>
            <p:ph type="title"/>
          </p:nvPr>
        </p:nvSpPr>
        <p:spPr>
          <a:xfrm>
            <a:off x="831850" y="1709738"/>
            <a:ext cx="10515600" cy="2852737"/>
          </a:xfrm>
        </p:spPr>
        <p:txBody>
          <a:bodyPr anchor="b"/>
          <a:lstStyle>
            <a:lvl1pPr algn="ctr">
              <a:defRPr sz="6000" b="1">
                <a:solidFill>
                  <a:schemeClr val="bg1"/>
                </a:solidFill>
                <a:latin typeface="Roboto" panose="02000000000000000000" pitchFamily="2" charset="0"/>
                <a:ea typeface="Roboto" panose="02000000000000000000" pitchFamily="2" charset="0"/>
              </a:defRPr>
            </a:lvl1p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0EBE0D3B-7771-4285-ADC0-823972574A3E}"/>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50761E7-C78F-438B-9934-CA1D01891FB0}"/>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5" name="Footer Placeholder 4">
            <a:extLst>
              <a:ext uri="{FF2B5EF4-FFF2-40B4-BE49-F238E27FC236}">
                <a16:creationId xmlns:a16="http://schemas.microsoft.com/office/drawing/2014/main" id="{42EC62E6-9754-40E2-B6EE-866683D28BE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3D31E39-ACDB-40CF-8824-C5F49F42F19D}"/>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44082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F990-9EAE-4871-A971-F042DB4C2B3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B80B5ED-DCAF-4A9B-B9C5-5306C1449D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1E6FDEB-4F43-466F-B641-CD0D18191B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B14C904C-BDD8-4BBE-A453-E570B03C9224}"/>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6" name="Footer Placeholder 5">
            <a:extLst>
              <a:ext uri="{FF2B5EF4-FFF2-40B4-BE49-F238E27FC236}">
                <a16:creationId xmlns:a16="http://schemas.microsoft.com/office/drawing/2014/main" id="{4569BC35-11CE-44C5-AA40-C57E6BD7D29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A259109-EB2B-4450-BEE1-5E02112ADFBF}"/>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06540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CA17-5038-44F4-A1CC-E0729DAFBD4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7D7DB18-C47D-42BE-8106-4CF178D5E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420455-F974-43B1-BBD4-9F84843C23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ABD4E5AE-020F-463B-9C11-6248E5638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7D0CF2-90C2-4DC0-B734-B81A5359B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DFDE433-3F20-42DE-85B5-00169D01E29C}"/>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8" name="Footer Placeholder 7">
            <a:extLst>
              <a:ext uri="{FF2B5EF4-FFF2-40B4-BE49-F238E27FC236}">
                <a16:creationId xmlns:a16="http://schemas.microsoft.com/office/drawing/2014/main" id="{3A3B24FC-74ED-4E27-9559-A66E4228523C}"/>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510D80F-AA20-4D1D-9B87-8DE614C0FE18}"/>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251470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9442-CFE4-489A-AC60-B44A0AA7BA7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BE9247D-CC94-4198-B129-231BC150628A}"/>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4" name="Footer Placeholder 3">
            <a:extLst>
              <a:ext uri="{FF2B5EF4-FFF2-40B4-BE49-F238E27FC236}">
                <a16:creationId xmlns:a16="http://schemas.microsoft.com/office/drawing/2014/main" id="{BDB23195-8C3E-4813-8949-80038AD9A7FC}"/>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215875E9-F157-40D8-B82A-B99C7AB6569A}"/>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388155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C70EC-C822-4DB9-97B5-A01B2708ED55}"/>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3" name="Footer Placeholder 2">
            <a:extLst>
              <a:ext uri="{FF2B5EF4-FFF2-40B4-BE49-F238E27FC236}">
                <a16:creationId xmlns:a16="http://schemas.microsoft.com/office/drawing/2014/main" id="{E20EF178-BDA2-4E9F-BB33-298AF84C279F}"/>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5EB37B4-3D12-43DE-8482-C56DF5C83B4D}"/>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59923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FBA5-A2DF-4073-9742-A7D85D3DCB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0B76E2F8-FFAF-4C7C-810F-CD7670CA6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D7F92886-9EC3-4BEE-8AF6-35CCAF4FC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EEA07-707F-4990-80D7-C994C97C62BA}"/>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6" name="Footer Placeholder 5">
            <a:extLst>
              <a:ext uri="{FF2B5EF4-FFF2-40B4-BE49-F238E27FC236}">
                <a16:creationId xmlns:a16="http://schemas.microsoft.com/office/drawing/2014/main" id="{CE604A3E-AF16-4D43-9331-65F1B34B249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13B0B61-A067-4B95-AFF3-13DAA74F0137}"/>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60094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D1DD-7F36-4657-A502-F037607216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B7B13C7-4FB2-4288-8579-27622F426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6E14AF39-9C8A-4C1D-AC44-48E5D7691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45F10-E8A9-4CCA-8FCF-CF63C5268656}"/>
              </a:ext>
            </a:extLst>
          </p:cNvPr>
          <p:cNvSpPr>
            <a:spLocks noGrp="1"/>
          </p:cNvSpPr>
          <p:nvPr>
            <p:ph type="dt" sz="half" idx="10"/>
          </p:nvPr>
        </p:nvSpPr>
        <p:spPr/>
        <p:txBody>
          <a:bodyPr/>
          <a:lstStyle/>
          <a:p>
            <a:fld id="{AC2CADB3-1A55-4D57-98CB-0BB06ED655CA}" type="datetimeFigureOut">
              <a:rPr lang="lv-LV" smtClean="0"/>
              <a:t>09.01.2023</a:t>
            </a:fld>
            <a:endParaRPr lang="lv-LV"/>
          </a:p>
        </p:txBody>
      </p:sp>
      <p:sp>
        <p:nvSpPr>
          <p:cNvPr id="6" name="Footer Placeholder 5">
            <a:extLst>
              <a:ext uri="{FF2B5EF4-FFF2-40B4-BE49-F238E27FC236}">
                <a16:creationId xmlns:a16="http://schemas.microsoft.com/office/drawing/2014/main" id="{42266186-4AED-4763-997B-140CA9FE1B8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63E53404-708A-4272-A4F3-206BFDC93CA3}"/>
              </a:ext>
            </a:extLst>
          </p:cNvPr>
          <p:cNvSpPr>
            <a:spLocks noGrp="1"/>
          </p:cNvSpPr>
          <p:nvPr>
            <p:ph type="sldNum" sz="quarter" idx="12"/>
          </p:nvPr>
        </p:nvSpPr>
        <p:spPr/>
        <p:txBody>
          <a:bodyPr/>
          <a:lstStyle/>
          <a:p>
            <a:fld id="{940BA7C6-117A-4A85-AA3E-5967C7590809}" type="slidenum">
              <a:rPr lang="lv-LV" smtClean="0"/>
              <a:t>‹#›</a:t>
            </a:fld>
            <a:endParaRPr lang="lv-LV"/>
          </a:p>
        </p:txBody>
      </p:sp>
    </p:spTree>
    <p:extLst>
      <p:ext uri="{BB962C8B-B14F-4D97-AF65-F5344CB8AC3E}">
        <p14:creationId xmlns:p14="http://schemas.microsoft.com/office/powerpoint/2010/main" val="301712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3E03BD-7DF6-4B95-AC81-23E0EEAA2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24B1ECC-1BE5-4BEF-BCBA-3F05FAE587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6886C05-9017-4FAD-AC44-D183F1E718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CADB3-1A55-4D57-98CB-0BB06ED655CA}" type="datetimeFigureOut">
              <a:rPr lang="lv-LV" smtClean="0"/>
              <a:t>09.01.2023</a:t>
            </a:fld>
            <a:endParaRPr lang="lv-LV"/>
          </a:p>
        </p:txBody>
      </p:sp>
      <p:sp>
        <p:nvSpPr>
          <p:cNvPr id="5" name="Footer Placeholder 4">
            <a:extLst>
              <a:ext uri="{FF2B5EF4-FFF2-40B4-BE49-F238E27FC236}">
                <a16:creationId xmlns:a16="http://schemas.microsoft.com/office/drawing/2014/main" id="{E79C7123-1EC9-4A48-9CE9-084F8B2BE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C77041C8-C279-422C-AF10-CBDD678EC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BA7C6-117A-4A85-AA3E-5967C7590809}" type="slidenum">
              <a:rPr lang="lv-LV" smtClean="0"/>
              <a:t>‹#›</a:t>
            </a:fld>
            <a:endParaRPr lang="lv-LV"/>
          </a:p>
        </p:txBody>
      </p:sp>
    </p:spTree>
    <p:extLst>
      <p:ext uri="{BB962C8B-B14F-4D97-AF65-F5344CB8AC3E}">
        <p14:creationId xmlns:p14="http://schemas.microsoft.com/office/powerpoint/2010/main" val="3657726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56FFC-C687-4BFF-916B-C3B01BD59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41107E8-5F82-479E-8FCF-8CCADB3F7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781F162-4EC7-48C4-94FB-EECBD2132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C430A-27AB-4CA6-8326-B247E4628C2D}" type="datetimeFigureOut">
              <a:rPr lang="lv-LV" smtClean="0"/>
              <a:t>09.01.2023</a:t>
            </a:fld>
            <a:endParaRPr lang="lv-LV"/>
          </a:p>
        </p:txBody>
      </p:sp>
      <p:sp>
        <p:nvSpPr>
          <p:cNvPr id="5" name="Footer Placeholder 4">
            <a:extLst>
              <a:ext uri="{FF2B5EF4-FFF2-40B4-BE49-F238E27FC236}">
                <a16:creationId xmlns:a16="http://schemas.microsoft.com/office/drawing/2014/main" id="{C000AFE1-7D54-4FFA-A177-B96D5E238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6BA9C01D-0500-4C53-AFC2-505E8404C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C3BC7-B4E0-4F3C-B9C5-19E2498DEA08}" type="slidenum">
              <a:rPr lang="lv-LV" smtClean="0"/>
              <a:t>‹#›</a:t>
            </a:fld>
            <a:endParaRPr lang="lv-LV"/>
          </a:p>
        </p:txBody>
      </p:sp>
    </p:spTree>
    <p:extLst>
      <p:ext uri="{BB962C8B-B14F-4D97-AF65-F5344CB8AC3E}">
        <p14:creationId xmlns:p14="http://schemas.microsoft.com/office/powerpoint/2010/main" val="20220452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c.europa.eu/programmes/erasmus-plus/resources/distance-calculator_en"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programmes/erasmus-plus/resources/programme-guide_en"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erasmus-plus.ec.europa.eu/document/erasmus-programme-guide-2023-version-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hyperlink" Target="https://webgate.ec.europa.eu/app-forms/af-ui-opportunities/#/erasmus-pl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irina.jevgenova@viaa.gov.l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1278-3C9A-4BE5-B0B8-12E6B439769A}"/>
              </a:ext>
            </a:extLst>
          </p:cNvPr>
          <p:cNvSpPr>
            <a:spLocks noGrp="1"/>
          </p:cNvSpPr>
          <p:nvPr>
            <p:ph type="ctrTitle"/>
          </p:nvPr>
        </p:nvSpPr>
        <p:spPr>
          <a:xfrm>
            <a:off x="1524000" y="2959517"/>
            <a:ext cx="9144000" cy="2387600"/>
          </a:xfrm>
        </p:spPr>
        <p:txBody>
          <a:bodyPr>
            <a:normAutofit fontScale="90000"/>
          </a:bodyPr>
          <a:lstStyle/>
          <a:p>
            <a:r>
              <a:rPr lang="lv-LV" b="1" i="0" dirty="0" err="1">
                <a:solidFill>
                  <a:schemeClr val="bg1">
                    <a:lumMod val="95000"/>
                  </a:schemeClr>
                </a:solidFill>
                <a:effectLst/>
                <a:latin typeface="Calibri Light" panose="020F0302020204030204" pitchFamily="34" charset="0"/>
              </a:rPr>
              <a:t>Erasmus</a:t>
            </a:r>
            <a:r>
              <a:rPr lang="lv-LV" b="1" i="0" dirty="0">
                <a:solidFill>
                  <a:schemeClr val="bg1">
                    <a:lumMod val="95000"/>
                  </a:schemeClr>
                </a:solidFill>
                <a:effectLst/>
                <a:latin typeface="Calibri Light" panose="020F0302020204030204" pitchFamily="34" charset="0"/>
              </a:rPr>
              <a:t>+ 2023.gada konkurss – personāla </a:t>
            </a:r>
            <a:r>
              <a:rPr lang="en-US" b="1" dirty="0" err="1">
                <a:solidFill>
                  <a:schemeClr val="bg1">
                    <a:lumMod val="95000"/>
                  </a:schemeClr>
                </a:solidFill>
                <a:latin typeface="Calibri Light" panose="020F0302020204030204" pitchFamily="34" charset="0"/>
              </a:rPr>
              <a:t>mobilit</a:t>
            </a:r>
            <a:r>
              <a:rPr lang="lv-LV" b="1" i="0" dirty="0">
                <a:solidFill>
                  <a:schemeClr val="bg1">
                    <a:lumMod val="95000"/>
                  </a:schemeClr>
                </a:solidFill>
                <a:effectLst/>
                <a:latin typeface="Calibri Light" panose="020F0302020204030204" pitchFamily="34" charset="0"/>
              </a:rPr>
              <a:t>ā</a:t>
            </a:r>
            <a:r>
              <a:rPr lang="en-US" b="1" i="0" dirty="0" err="1">
                <a:solidFill>
                  <a:schemeClr val="bg1">
                    <a:lumMod val="95000"/>
                  </a:schemeClr>
                </a:solidFill>
                <a:effectLst/>
                <a:latin typeface="Calibri Light" panose="020F0302020204030204" pitchFamily="34" charset="0"/>
              </a:rPr>
              <a:t>tes</a:t>
            </a:r>
            <a:r>
              <a:rPr lang="en-US" b="1" i="0" dirty="0">
                <a:solidFill>
                  <a:schemeClr val="bg1">
                    <a:lumMod val="95000"/>
                  </a:schemeClr>
                </a:solidFill>
                <a:effectLst/>
                <a:latin typeface="Calibri Light" panose="020F0302020204030204" pitchFamily="34" charset="0"/>
              </a:rPr>
              <a:t> </a:t>
            </a:r>
            <a:br>
              <a:rPr lang="lv-LV" b="1" i="0" dirty="0">
                <a:solidFill>
                  <a:schemeClr val="bg1">
                    <a:lumMod val="95000"/>
                  </a:schemeClr>
                </a:solidFill>
                <a:effectLst/>
                <a:latin typeface="Calibri Light" panose="020F0302020204030204" pitchFamily="34" charset="0"/>
              </a:rPr>
            </a:br>
            <a:r>
              <a:rPr lang="lv-LV" b="1" i="0" dirty="0">
                <a:solidFill>
                  <a:schemeClr val="bg1">
                    <a:lumMod val="95000"/>
                  </a:schemeClr>
                </a:solidFill>
                <a:effectLst/>
                <a:latin typeface="Calibri Light" panose="020F0302020204030204" pitchFamily="34" charset="0"/>
              </a:rPr>
              <a:t>sporta jomā</a:t>
            </a:r>
            <a:br>
              <a:rPr lang="lv-LV" b="1" i="0" dirty="0">
                <a:solidFill>
                  <a:schemeClr val="bg1">
                    <a:lumMod val="95000"/>
                  </a:schemeClr>
                </a:solidFill>
                <a:effectLst/>
                <a:latin typeface="Calibri Light" panose="020F0302020204030204" pitchFamily="34" charset="0"/>
              </a:rPr>
            </a:br>
            <a:br>
              <a:rPr lang="lv-LV" sz="1600" b="1" i="0" dirty="0">
                <a:effectLst/>
                <a:latin typeface="Calibri Light" panose="020F0302020204030204" pitchFamily="34" charset="0"/>
              </a:rPr>
            </a:br>
            <a:r>
              <a:rPr lang="lv-LV" sz="1600" b="1" i="0" dirty="0">
                <a:effectLst/>
                <a:latin typeface="Calibri Light" panose="020F0302020204030204" pitchFamily="34" charset="0"/>
              </a:rPr>
              <a:t>2023.gada </a:t>
            </a:r>
            <a:r>
              <a:rPr lang="lv-LV" sz="1600" b="1" dirty="0">
                <a:latin typeface="Calibri Light" panose="020F0302020204030204" pitchFamily="34" charset="0"/>
              </a:rPr>
              <a:t>9</a:t>
            </a:r>
            <a:r>
              <a:rPr lang="lv-LV" sz="1600" b="1" i="0" dirty="0">
                <a:effectLst/>
                <a:latin typeface="Calibri Light" panose="020F0302020204030204" pitchFamily="34" charset="0"/>
              </a:rPr>
              <a:t>.janvāris</a:t>
            </a:r>
            <a:endParaRPr lang="lv-LV" sz="1600" b="1" dirty="0">
              <a:latin typeface="Roboto Bk" pitchFamily="2" charset="0"/>
              <a:ea typeface="Roboto Bk" pitchFamily="2" charset="0"/>
            </a:endParaRPr>
          </a:p>
        </p:txBody>
      </p:sp>
    </p:spTree>
    <p:extLst>
      <p:ext uri="{BB962C8B-B14F-4D97-AF65-F5344CB8AC3E}">
        <p14:creationId xmlns:p14="http://schemas.microsoft.com/office/powerpoint/2010/main" val="135059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BF1F1-49A5-F57B-B310-3EFA0A729AC2}"/>
              </a:ext>
            </a:extLst>
          </p:cNvPr>
          <p:cNvSpPr>
            <a:spLocks noGrp="1"/>
          </p:cNvSpPr>
          <p:nvPr>
            <p:ph type="title"/>
          </p:nvPr>
        </p:nvSpPr>
        <p:spPr>
          <a:xfrm>
            <a:off x="838200" y="365126"/>
            <a:ext cx="10515600" cy="1004496"/>
          </a:xfrm>
        </p:spPr>
        <p:txBody>
          <a:bodyPr/>
          <a:lstStyle/>
          <a:p>
            <a:pPr algn="ctr"/>
            <a:r>
              <a:rPr lang="lv-LV" dirty="0"/>
              <a:t>Mobilitātes norises vietā</a:t>
            </a:r>
          </a:p>
        </p:txBody>
      </p:sp>
      <p:sp>
        <p:nvSpPr>
          <p:cNvPr id="3" name="Content Placeholder 2">
            <a:extLst>
              <a:ext uri="{FF2B5EF4-FFF2-40B4-BE49-F238E27FC236}">
                <a16:creationId xmlns:a16="http://schemas.microsoft.com/office/drawing/2014/main" id="{C6CBCD3E-9EAB-AF22-3FFA-58B71C1030F8}"/>
              </a:ext>
            </a:extLst>
          </p:cNvPr>
          <p:cNvSpPr>
            <a:spLocks noGrp="1"/>
          </p:cNvSpPr>
          <p:nvPr>
            <p:ph idx="1"/>
          </p:nvPr>
        </p:nvSpPr>
        <p:spPr>
          <a:xfrm>
            <a:off x="767938" y="1369623"/>
            <a:ext cx="7567679" cy="4863316"/>
          </a:xfrm>
        </p:spPr>
        <p:txBody>
          <a:bodyPr>
            <a:normAutofit lnSpcReduction="10000"/>
          </a:bodyPr>
          <a:lstStyle/>
          <a:p>
            <a:pPr marL="0" indent="0" algn="just">
              <a:buNone/>
            </a:pPr>
            <a:r>
              <a:rPr lang="lv-LV" b="0" i="0" dirty="0">
                <a:solidFill>
                  <a:srgbClr val="282828"/>
                </a:solidFill>
                <a:effectLst/>
                <a:latin typeface="+mn-lt"/>
                <a:ea typeface="Roboto" panose="02000000000000000000" pitchFamily="2" charset="0"/>
                <a:cs typeface="Roboto" panose="02000000000000000000" pitchFamily="2" charset="0"/>
              </a:rPr>
              <a:t>Uzņemošā organizācija ir </a:t>
            </a:r>
            <a:r>
              <a:rPr lang="lv-LV" dirty="0">
                <a:solidFill>
                  <a:srgbClr val="282828"/>
                </a:solidFill>
                <a:latin typeface="+mn-lt"/>
                <a:ea typeface="Roboto" panose="02000000000000000000" pitchFamily="2" charset="0"/>
                <a:cs typeface="Roboto" panose="02000000000000000000" pitchFamily="2" charset="0"/>
              </a:rPr>
              <a:t>dibināta </a:t>
            </a:r>
            <a:r>
              <a:rPr lang="lv-LV" b="0" i="0" dirty="0">
                <a:solidFill>
                  <a:srgbClr val="282828"/>
                </a:solidFill>
                <a:effectLst/>
                <a:latin typeface="+mn-lt"/>
                <a:ea typeface="Roboto" panose="02000000000000000000" pitchFamily="2" charset="0"/>
                <a:cs typeface="Roboto" panose="02000000000000000000" pitchFamily="2" charset="0"/>
              </a:rPr>
              <a:t>kādā no ES dalībvalstīm vai </a:t>
            </a:r>
            <a:r>
              <a:rPr lang="lv-LV" b="0" i="1" dirty="0" err="1">
                <a:solidFill>
                  <a:srgbClr val="282828"/>
                </a:solidFill>
                <a:effectLst/>
                <a:latin typeface="+mn-lt"/>
                <a:ea typeface="Roboto" panose="02000000000000000000" pitchFamily="2" charset="0"/>
                <a:cs typeface="Roboto" panose="02000000000000000000" pitchFamily="2" charset="0"/>
              </a:rPr>
              <a:t>Erasmus</a:t>
            </a:r>
            <a:r>
              <a:rPr lang="lv-LV" b="0" i="0" dirty="0">
                <a:solidFill>
                  <a:srgbClr val="282828"/>
                </a:solidFill>
                <a:effectLst/>
                <a:latin typeface="+mn-lt"/>
                <a:ea typeface="Roboto" panose="02000000000000000000" pitchFamily="2" charset="0"/>
                <a:cs typeface="Roboto" panose="02000000000000000000" pitchFamily="2" charset="0"/>
              </a:rPr>
              <a:t>+ programmas asociētajās trešās valstīs, kurā neatrodas nosūtošā organizācija un kas nav mobilitātes dalībnieka dzīvesvieta: </a:t>
            </a:r>
          </a:p>
          <a:p>
            <a:pPr marL="432000" algn="just">
              <a:buFont typeface="Wingdings" panose="05000000000000000000" pitchFamily="2" charset="2"/>
              <a:buChar char="ü"/>
            </a:pPr>
            <a:r>
              <a:rPr lang="lv-LV" sz="2500" b="1" i="0" dirty="0">
                <a:solidFill>
                  <a:srgbClr val="282828"/>
                </a:solidFill>
                <a:effectLst/>
                <a:latin typeface="+mn-lt"/>
                <a:ea typeface="Roboto" panose="02000000000000000000" pitchFamily="2" charset="0"/>
                <a:cs typeface="Roboto" panose="02000000000000000000" pitchFamily="2" charset="0"/>
              </a:rPr>
              <a:t>ES dalībvalstis </a:t>
            </a:r>
            <a:r>
              <a:rPr lang="lv-LV" sz="2500" b="0" i="0" dirty="0">
                <a:solidFill>
                  <a:srgbClr val="282828"/>
                </a:solidFill>
                <a:effectLst/>
                <a:latin typeface="+mn-lt"/>
                <a:ea typeface="Roboto" panose="02000000000000000000" pitchFamily="2" charset="0"/>
                <a:cs typeface="Roboto" panose="02000000000000000000" pitchFamily="2" charset="0"/>
              </a:rPr>
              <a:t>– Beļģija, Bulgārija, Čehija, Dānija, Vācija, Igaunija, Īrija, Grieķija, Spānija, Francija, Horvātija, Itālija, Kipra, Lietuva, Luksemburga, Ungārija, Malta, Nīderlande, Austrija, Polija, Portugāle, Rumānija, Slovēnija, Slovākija, Somija, Zviedrija.</a:t>
            </a:r>
          </a:p>
          <a:p>
            <a:pPr marL="432000" algn="just">
              <a:buFont typeface="Wingdings" panose="05000000000000000000" pitchFamily="2" charset="2"/>
              <a:buChar char="ü"/>
            </a:pPr>
            <a:r>
              <a:rPr lang="lv-LV" sz="2500" b="1" dirty="0">
                <a:solidFill>
                  <a:srgbClr val="282828"/>
                </a:solidFill>
                <a:latin typeface="+mn-lt"/>
                <a:ea typeface="Roboto" panose="02000000000000000000" pitchFamily="2" charset="0"/>
                <a:cs typeface="Roboto" panose="02000000000000000000" pitchFamily="2" charset="0"/>
              </a:rPr>
              <a:t>P</a:t>
            </a:r>
            <a:r>
              <a:rPr lang="lv-LV" sz="2500" b="1" i="0" dirty="0">
                <a:solidFill>
                  <a:srgbClr val="282828"/>
                </a:solidFill>
                <a:effectLst/>
                <a:latin typeface="+mn-lt"/>
                <a:ea typeface="Roboto" panose="02000000000000000000" pitchFamily="2" charset="0"/>
                <a:cs typeface="Roboto" panose="02000000000000000000" pitchFamily="2" charset="0"/>
              </a:rPr>
              <a:t>rogrammas asociētās trešās valstis</a:t>
            </a:r>
            <a:r>
              <a:rPr lang="lv-LV" sz="2500" b="0" i="0" dirty="0">
                <a:solidFill>
                  <a:srgbClr val="282828"/>
                </a:solidFill>
                <a:effectLst/>
                <a:latin typeface="+mn-lt"/>
                <a:ea typeface="Roboto" panose="02000000000000000000" pitchFamily="2" charset="0"/>
                <a:cs typeface="Roboto" panose="02000000000000000000" pitchFamily="2" charset="0"/>
              </a:rPr>
              <a:t>: Islande, Lihtenšteina, Norvēģija, Serbija, Turcija, </a:t>
            </a:r>
            <a:r>
              <a:rPr lang="lv-LV" sz="2500" b="0" i="0" dirty="0" err="1">
                <a:solidFill>
                  <a:srgbClr val="282828"/>
                </a:solidFill>
                <a:effectLst/>
                <a:latin typeface="+mn-lt"/>
                <a:ea typeface="Roboto" panose="02000000000000000000" pitchFamily="2" charset="0"/>
                <a:cs typeface="Roboto" panose="02000000000000000000" pitchFamily="2" charset="0"/>
              </a:rPr>
              <a:t>Ziemeļmaķedonija</a:t>
            </a:r>
            <a:r>
              <a:rPr lang="lv-LV" sz="2500" b="0" i="0" dirty="0">
                <a:solidFill>
                  <a:srgbClr val="282828"/>
                </a:solidFill>
                <a:effectLst/>
                <a:latin typeface="+mn-lt"/>
                <a:ea typeface="Roboto" panose="02000000000000000000" pitchFamily="2" charset="0"/>
                <a:cs typeface="Roboto" panose="02000000000000000000" pitchFamily="2" charset="0"/>
              </a:rPr>
              <a:t>.</a:t>
            </a:r>
          </a:p>
        </p:txBody>
      </p:sp>
      <p:pic>
        <p:nvPicPr>
          <p:cNvPr id="4" name="Picture 2" descr="European Union member states flags one next to another Stock Photo - Alamy">
            <a:extLst>
              <a:ext uri="{FF2B5EF4-FFF2-40B4-BE49-F238E27FC236}">
                <a16:creationId xmlns:a16="http://schemas.microsoft.com/office/drawing/2014/main" id="{4FBD2B14-80A8-3AC0-88BB-B4D43AE798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504"/>
          <a:stretch/>
        </p:blipFill>
        <p:spPr bwMode="auto">
          <a:xfrm>
            <a:off x="8812020" y="2116793"/>
            <a:ext cx="2919019" cy="2059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133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1079E-798C-B274-1C30-F8BC535AB66E}"/>
              </a:ext>
            </a:extLst>
          </p:cNvPr>
          <p:cNvSpPr>
            <a:spLocks noGrp="1"/>
          </p:cNvSpPr>
          <p:nvPr>
            <p:ph type="title"/>
          </p:nvPr>
        </p:nvSpPr>
        <p:spPr>
          <a:xfrm>
            <a:off x="870226" y="365125"/>
            <a:ext cx="10483574" cy="1194501"/>
          </a:xfrm>
        </p:spPr>
        <p:txBody>
          <a:bodyPr/>
          <a:lstStyle/>
          <a:p>
            <a:pPr algn="ctr"/>
            <a:r>
              <a:rPr lang="lv-LV" dirty="0"/>
              <a:t>Finansējums</a:t>
            </a:r>
          </a:p>
        </p:txBody>
      </p:sp>
      <p:sp>
        <p:nvSpPr>
          <p:cNvPr id="3" name="Content Placeholder 2">
            <a:extLst>
              <a:ext uri="{FF2B5EF4-FFF2-40B4-BE49-F238E27FC236}">
                <a16:creationId xmlns:a16="http://schemas.microsoft.com/office/drawing/2014/main" id="{D99AAA5B-F86D-33F8-B101-1368EBE65D1D}"/>
              </a:ext>
            </a:extLst>
          </p:cNvPr>
          <p:cNvSpPr>
            <a:spLocks noGrp="1"/>
          </p:cNvSpPr>
          <p:nvPr>
            <p:ph idx="1"/>
          </p:nvPr>
        </p:nvSpPr>
        <p:spPr>
          <a:xfrm>
            <a:off x="838200" y="1559626"/>
            <a:ext cx="10515600" cy="4617337"/>
          </a:xfrm>
        </p:spPr>
        <p:txBody>
          <a:bodyPr>
            <a:normAutofit lnSpcReduction="10000"/>
          </a:bodyPr>
          <a:lstStyle/>
          <a:p>
            <a:pPr marL="0" indent="0" algn="l">
              <a:buNone/>
            </a:pPr>
            <a:r>
              <a:rPr lang="lv-LV" b="0" i="0" dirty="0">
                <a:solidFill>
                  <a:srgbClr val="282828"/>
                </a:solidFill>
                <a:effectLst/>
                <a:latin typeface="+mn-lt"/>
              </a:rPr>
              <a:t>2023. gada konkursa kopējais pieejamais finansējums sporta jomas personāla mobilitātes aktivitātei: </a:t>
            </a:r>
            <a:r>
              <a:rPr lang="lv-LV" b="1" i="0" dirty="0">
                <a:solidFill>
                  <a:srgbClr val="282828"/>
                </a:solidFill>
                <a:effectLst/>
                <a:latin typeface="+mn-lt"/>
              </a:rPr>
              <a:t>78 000,00 EUR</a:t>
            </a:r>
          </a:p>
          <a:p>
            <a:pPr marL="0" indent="0" algn="l">
              <a:buNone/>
            </a:pPr>
            <a:r>
              <a:rPr lang="lv-LV" b="0" i="0" dirty="0">
                <a:solidFill>
                  <a:srgbClr val="282828"/>
                </a:solidFill>
                <a:effectLst/>
                <a:latin typeface="+mn-lt"/>
              </a:rPr>
              <a:t>Finansējums tiek piešķirts kā ieguldījums </a:t>
            </a:r>
            <a:r>
              <a:rPr lang="lv-LV" b="1" i="0" dirty="0">
                <a:solidFill>
                  <a:srgbClr val="282828"/>
                </a:solidFill>
                <a:effectLst/>
                <a:latin typeface="+mn-lt"/>
              </a:rPr>
              <a:t>vienības izmaksās (</a:t>
            </a:r>
            <a:r>
              <a:rPr lang="lv-LV" b="1" i="0" dirty="0" err="1">
                <a:solidFill>
                  <a:srgbClr val="282828"/>
                </a:solidFill>
                <a:effectLst/>
                <a:latin typeface="+mn-lt"/>
              </a:rPr>
              <a:t>unit</a:t>
            </a:r>
            <a:r>
              <a:rPr lang="lv-LV" b="1" i="0" dirty="0">
                <a:solidFill>
                  <a:srgbClr val="282828"/>
                </a:solidFill>
                <a:effectLst/>
                <a:latin typeface="+mn-lt"/>
              </a:rPr>
              <a:t> </a:t>
            </a:r>
            <a:r>
              <a:rPr lang="lv-LV" b="1" i="0" dirty="0" err="1">
                <a:solidFill>
                  <a:srgbClr val="282828"/>
                </a:solidFill>
                <a:effectLst/>
                <a:latin typeface="+mn-lt"/>
              </a:rPr>
              <a:t>costs</a:t>
            </a:r>
            <a:r>
              <a:rPr lang="lv-LV" b="1" i="0" dirty="0">
                <a:solidFill>
                  <a:srgbClr val="282828"/>
                </a:solidFill>
                <a:effectLst/>
                <a:latin typeface="+mn-lt"/>
              </a:rPr>
              <a:t>) </a:t>
            </a:r>
            <a:r>
              <a:rPr lang="lv-LV" b="0" i="0" dirty="0">
                <a:solidFill>
                  <a:srgbClr val="282828"/>
                </a:solidFill>
                <a:effectLst/>
                <a:latin typeface="+mn-lt"/>
              </a:rPr>
              <a:t>šādās </a:t>
            </a:r>
            <a:r>
              <a:rPr lang="lv-LV" b="1" i="0" dirty="0">
                <a:solidFill>
                  <a:srgbClr val="282828"/>
                </a:solidFill>
                <a:effectLst/>
                <a:latin typeface="+mn-lt"/>
              </a:rPr>
              <a:t>budžeta kategorijās</a:t>
            </a:r>
            <a:r>
              <a:rPr lang="lv-LV" b="0" i="0" dirty="0">
                <a:solidFill>
                  <a:srgbClr val="282828"/>
                </a:solidFill>
                <a:effectLst/>
                <a:latin typeface="+mn-lt"/>
              </a:rPr>
              <a:t>:</a:t>
            </a:r>
          </a:p>
          <a:p>
            <a:pPr marL="540000" algn="l">
              <a:buFont typeface="Arial" panose="020B0604020202020204" pitchFamily="34" charset="0"/>
              <a:buChar char="•"/>
            </a:pPr>
            <a:r>
              <a:rPr lang="lv-LV" sz="2500" b="0" i="0" dirty="0">
                <a:solidFill>
                  <a:srgbClr val="282828"/>
                </a:solidFill>
                <a:effectLst/>
                <a:latin typeface="+mn-lt"/>
              </a:rPr>
              <a:t>organizatoriskais atbalsts, </a:t>
            </a:r>
          </a:p>
          <a:p>
            <a:pPr marL="540000" algn="l">
              <a:buFont typeface="Arial" panose="020B0604020202020204" pitchFamily="34" charset="0"/>
              <a:buChar char="•"/>
            </a:pPr>
            <a:r>
              <a:rPr lang="lv-LV" sz="2500" b="0" i="0" dirty="0">
                <a:solidFill>
                  <a:srgbClr val="282828"/>
                </a:solidFill>
                <a:effectLst/>
                <a:latin typeface="+mn-lt"/>
              </a:rPr>
              <a:t>ceļa izdevumi,</a:t>
            </a:r>
          </a:p>
          <a:p>
            <a:pPr marL="540000" algn="l">
              <a:buFont typeface="Arial" panose="020B0604020202020204" pitchFamily="34" charset="0"/>
              <a:buChar char="•"/>
            </a:pPr>
            <a:r>
              <a:rPr lang="lv-LV" sz="2500" b="0" i="0" dirty="0">
                <a:solidFill>
                  <a:srgbClr val="282828"/>
                </a:solidFill>
                <a:effectLst/>
                <a:latin typeface="+mn-lt"/>
              </a:rPr>
              <a:t>individuālais atbalsts,</a:t>
            </a:r>
          </a:p>
          <a:p>
            <a:pPr marL="540000" algn="l">
              <a:buFont typeface="Arial" panose="020B0604020202020204" pitchFamily="34" charset="0"/>
              <a:buChar char="•"/>
            </a:pPr>
            <a:r>
              <a:rPr lang="lv-LV" sz="2500" dirty="0">
                <a:solidFill>
                  <a:srgbClr val="282828"/>
                </a:solidFill>
                <a:latin typeface="+mn-lt"/>
              </a:rPr>
              <a:t>i</a:t>
            </a:r>
            <a:r>
              <a:rPr lang="lv-LV" sz="2500" b="0" i="0" dirty="0">
                <a:solidFill>
                  <a:srgbClr val="282828"/>
                </a:solidFill>
                <a:effectLst/>
                <a:latin typeface="+mn-lt"/>
              </a:rPr>
              <a:t>ekļaušanas atbalsts,</a:t>
            </a:r>
          </a:p>
          <a:p>
            <a:pPr marL="540000" algn="l">
              <a:buFont typeface="Arial" panose="020B0604020202020204" pitchFamily="34" charset="0"/>
              <a:buChar char="•"/>
            </a:pPr>
            <a:r>
              <a:rPr lang="lv-LV" sz="2500" b="0" i="0" dirty="0">
                <a:solidFill>
                  <a:srgbClr val="282828"/>
                </a:solidFill>
                <a:effectLst/>
                <a:latin typeface="+mn-lt"/>
              </a:rPr>
              <a:t>atbalsts sagatavošanas vizītei,</a:t>
            </a:r>
          </a:p>
          <a:p>
            <a:pPr marL="540000" algn="l">
              <a:buFont typeface="Arial" panose="020B0604020202020204" pitchFamily="34" charset="0"/>
              <a:buChar char="•"/>
            </a:pPr>
            <a:r>
              <a:rPr lang="lv-LV" sz="2500" b="0" i="0" dirty="0">
                <a:solidFill>
                  <a:srgbClr val="282828"/>
                </a:solidFill>
                <a:effectLst/>
                <a:latin typeface="+mn-lt"/>
              </a:rPr>
              <a:t>valodas atbalsts,</a:t>
            </a:r>
          </a:p>
          <a:p>
            <a:pPr marL="540000" algn="l">
              <a:buFont typeface="Arial" panose="020B0604020202020204" pitchFamily="34" charset="0"/>
              <a:buChar char="•"/>
            </a:pPr>
            <a:r>
              <a:rPr lang="lv-LV" sz="2500" b="0" i="0" dirty="0">
                <a:solidFill>
                  <a:srgbClr val="282828"/>
                </a:solidFill>
                <a:effectLst/>
                <a:latin typeface="+mn-lt"/>
              </a:rPr>
              <a:t>izņēmuma izmaksas (faktiskās izmaksas).</a:t>
            </a:r>
          </a:p>
          <a:p>
            <a:endParaRPr lang="lv-LV" dirty="0"/>
          </a:p>
        </p:txBody>
      </p:sp>
      <p:pic>
        <p:nvPicPr>
          <p:cNvPr id="4" name="Content Placeholder 4">
            <a:extLst>
              <a:ext uri="{FF2B5EF4-FFF2-40B4-BE49-F238E27FC236}">
                <a16:creationId xmlns:a16="http://schemas.microsoft.com/office/drawing/2014/main" id="{97026BC6-C5B8-BFA7-7110-E27DE68502CA}"/>
              </a:ext>
            </a:extLst>
          </p:cNvPr>
          <p:cNvPicPr>
            <a:picLocks noChangeAspect="1"/>
          </p:cNvPicPr>
          <p:nvPr/>
        </p:nvPicPr>
        <p:blipFill>
          <a:blip r:embed="rId2" cstate="print"/>
          <a:srcRect/>
          <a:stretch>
            <a:fillRect/>
          </a:stretch>
        </p:blipFill>
        <p:spPr>
          <a:xfrm>
            <a:off x="7510177" y="3714938"/>
            <a:ext cx="3252851" cy="1830839"/>
          </a:xfrm>
          <a:prstGeom prst="rect">
            <a:avLst/>
          </a:prstGeom>
        </p:spPr>
      </p:pic>
      <p:sp>
        <p:nvSpPr>
          <p:cNvPr id="7" name="Rectangle: Rounded Corners 6">
            <a:extLst>
              <a:ext uri="{FF2B5EF4-FFF2-40B4-BE49-F238E27FC236}">
                <a16:creationId xmlns:a16="http://schemas.microsoft.com/office/drawing/2014/main" id="{6CFD86CB-3796-DE49-CD6F-8885C527AC20}"/>
              </a:ext>
            </a:extLst>
          </p:cNvPr>
          <p:cNvSpPr/>
          <p:nvPr/>
        </p:nvSpPr>
        <p:spPr>
          <a:xfrm>
            <a:off x="1159823" y="3150919"/>
            <a:ext cx="3689268" cy="1274619"/>
          </a:xfrm>
          <a:prstGeom prst="round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lv-LV"/>
          </a:p>
        </p:txBody>
      </p:sp>
    </p:spTree>
    <p:extLst>
      <p:ext uri="{BB962C8B-B14F-4D97-AF65-F5344CB8AC3E}">
        <p14:creationId xmlns:p14="http://schemas.microsoft.com/office/powerpoint/2010/main" val="167766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96A61-D668-47B2-8FFF-9A6012BC6ECA}"/>
              </a:ext>
            </a:extLst>
          </p:cNvPr>
          <p:cNvSpPr>
            <a:spLocks noGrp="1"/>
          </p:cNvSpPr>
          <p:nvPr>
            <p:ph type="ctrTitle"/>
          </p:nvPr>
        </p:nvSpPr>
        <p:spPr>
          <a:xfrm>
            <a:off x="1092529" y="1440229"/>
            <a:ext cx="3519055" cy="4064628"/>
          </a:xfrm>
        </p:spPr>
        <p:txBody>
          <a:bodyPr vert="horz" lIns="91440" tIns="45720" rIns="91440" bIns="45720" rtlCol="0" anchor="ctr">
            <a:normAutofit/>
          </a:bodyPr>
          <a:lstStyle/>
          <a:p>
            <a:r>
              <a:rPr lang="en-US" sz="3500" b="1" dirty="0" err="1">
                <a:solidFill>
                  <a:srgbClr val="FFFFFF"/>
                </a:solidFill>
                <a:latin typeface="+mn-lt"/>
                <a:ea typeface="Verdana" panose="020B0604030504040204" pitchFamily="34" charset="0"/>
              </a:rPr>
              <a:t>Organizatoriskais</a:t>
            </a:r>
            <a:r>
              <a:rPr lang="en-US" sz="3500" b="1" dirty="0">
                <a:solidFill>
                  <a:srgbClr val="FFFFFF"/>
                </a:solidFill>
                <a:latin typeface="+mn-lt"/>
                <a:ea typeface="Verdana" panose="020B0604030504040204" pitchFamily="34" charset="0"/>
              </a:rPr>
              <a:t> </a:t>
            </a:r>
            <a:r>
              <a:rPr lang="en-US" sz="3500" b="1" dirty="0" err="1">
                <a:solidFill>
                  <a:srgbClr val="FFFFFF"/>
                </a:solidFill>
                <a:latin typeface="+mn-lt"/>
                <a:ea typeface="Verdana" panose="020B0604030504040204" pitchFamily="34" charset="0"/>
              </a:rPr>
              <a:t>atbalsts</a:t>
            </a:r>
            <a:br>
              <a:rPr lang="lv-LV" sz="3400" b="1" dirty="0">
                <a:solidFill>
                  <a:srgbClr val="FFFFFF"/>
                </a:solidFill>
              </a:rPr>
            </a:br>
            <a:br>
              <a:rPr lang="lv-LV" sz="3000" b="1" kern="1200" dirty="0">
                <a:latin typeface="+mj-lt"/>
                <a:ea typeface="+mj-ea"/>
                <a:cs typeface="+mj-cs"/>
              </a:rPr>
            </a:br>
            <a:r>
              <a:rPr lang="lv-LV" sz="3000" b="1" kern="1200" dirty="0">
                <a:latin typeface="+mj-lt"/>
                <a:ea typeface="+mj-ea"/>
                <a:cs typeface="+mj-cs"/>
              </a:rPr>
              <a:t>350 EUR par vienu dalībnieku</a:t>
            </a:r>
            <a:endParaRPr lang="en-US" sz="3000" b="1" kern="1200" dirty="0">
              <a:latin typeface="+mj-lt"/>
              <a:ea typeface="+mj-ea"/>
              <a:cs typeface="+mj-cs"/>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0330C36-34D1-45A6-808B-56E7C3A0B19F}"/>
              </a:ext>
            </a:extLst>
          </p:cNvPr>
          <p:cNvSpPr>
            <a:spLocks noGrp="1"/>
          </p:cNvSpPr>
          <p:nvPr>
            <p:ph type="subTitle" idx="1"/>
          </p:nvPr>
        </p:nvSpPr>
        <p:spPr>
          <a:xfrm>
            <a:off x="5109128" y="1356140"/>
            <a:ext cx="6593684" cy="4569648"/>
          </a:xfrm>
        </p:spPr>
        <p:txBody>
          <a:bodyPr vert="horz" lIns="91440" tIns="45720" rIns="91440" bIns="45720" rtlCol="0">
            <a:normAutofit/>
          </a:bodyPr>
          <a:lstStyle/>
          <a:p>
            <a:pPr algn="l"/>
            <a:r>
              <a:rPr lang="lv-LV" altLang="lv-LV" sz="2200" b="1" dirty="0"/>
              <a:t>Vienības izmaksas </a:t>
            </a:r>
            <a:r>
              <a:rPr lang="lv-LV" altLang="lv-LV" sz="2200" dirty="0"/>
              <a:t>balstās</a:t>
            </a:r>
            <a:r>
              <a:rPr lang="lv-LV" altLang="lv-LV" sz="2200" b="1" dirty="0"/>
              <a:t> uz dalībnieku skaitu, </a:t>
            </a:r>
            <a:r>
              <a:rPr lang="lv-LV" altLang="lv-LV" sz="2200" dirty="0"/>
              <a:t>neskaitot pavadošās personas.</a:t>
            </a:r>
          </a:p>
          <a:p>
            <a:pPr algn="l"/>
            <a:r>
              <a:rPr lang="en-US" altLang="lv-LV" sz="2200" dirty="0" err="1"/>
              <a:t>Sedz</a:t>
            </a:r>
            <a:r>
              <a:rPr lang="en-US" altLang="lv-LV" sz="2200" dirty="0"/>
              <a:t> </a:t>
            </a:r>
            <a:r>
              <a:rPr lang="en-US" altLang="lv-LV" sz="2200" dirty="0" err="1"/>
              <a:t>izdevumus</a:t>
            </a:r>
            <a:r>
              <a:rPr lang="en-US" altLang="lv-LV" sz="2200" dirty="0"/>
              <a:t>, kas </a:t>
            </a:r>
            <a:r>
              <a:rPr lang="en-US" altLang="lv-LV" sz="2200" dirty="0" err="1"/>
              <a:t>tieši</a:t>
            </a:r>
            <a:r>
              <a:rPr lang="en-US" altLang="lv-LV" sz="2200" dirty="0"/>
              <a:t> </a:t>
            </a:r>
            <a:r>
              <a:rPr lang="en-US" altLang="lv-LV" sz="2200" dirty="0" err="1"/>
              <a:t>saistīti</a:t>
            </a:r>
            <a:r>
              <a:rPr lang="en-US" altLang="lv-LV" sz="2200" dirty="0"/>
              <a:t> </a:t>
            </a:r>
            <a:r>
              <a:rPr lang="en-US" altLang="lv-LV" sz="2200" dirty="0" err="1"/>
              <a:t>ar</a:t>
            </a:r>
            <a:r>
              <a:rPr lang="en-US" altLang="lv-LV" sz="2200" dirty="0"/>
              <a:t> </a:t>
            </a:r>
            <a:r>
              <a:rPr lang="en-US" altLang="lv-LV" sz="2200" dirty="0" err="1"/>
              <a:t>mobilitāšu</a:t>
            </a:r>
            <a:r>
              <a:rPr lang="en-US" altLang="lv-LV" sz="2200" dirty="0"/>
              <a:t> </a:t>
            </a:r>
            <a:r>
              <a:rPr lang="en-US" altLang="lv-LV" sz="2200" dirty="0" err="1"/>
              <a:t>īstenošanu</a:t>
            </a:r>
            <a:r>
              <a:rPr lang="en-US" altLang="lv-LV" sz="2200" dirty="0"/>
              <a:t>, </a:t>
            </a:r>
            <a:r>
              <a:rPr lang="en-US" altLang="lv-LV" sz="2200" dirty="0" err="1"/>
              <a:t>piemēram</a:t>
            </a:r>
            <a:r>
              <a:rPr lang="lv-LV" altLang="lv-LV" sz="2200" dirty="0"/>
              <a:t>,</a:t>
            </a:r>
            <a:endParaRPr lang="en-US" altLang="lv-LV" sz="2200" dirty="0"/>
          </a:p>
          <a:p>
            <a:pPr marL="714375" indent="-228600" algn="l">
              <a:buFont typeface="Arial" panose="020B0604020202020204" pitchFamily="34" charset="0"/>
              <a:buChar char="•"/>
            </a:pPr>
            <a:r>
              <a:rPr lang="en-US" altLang="lv-LV" sz="2200" b="1" dirty="0"/>
              <a:t>kas </a:t>
            </a:r>
            <a:r>
              <a:rPr lang="en-US" altLang="lv-LV" sz="2200" b="1" dirty="0" err="1"/>
              <a:t>saistīti</a:t>
            </a:r>
            <a:r>
              <a:rPr lang="en-US" altLang="lv-LV" sz="2200" b="1" dirty="0"/>
              <a:t> </a:t>
            </a:r>
            <a:r>
              <a:rPr lang="en-US" altLang="lv-LV" sz="2200" b="1" dirty="0" err="1"/>
              <a:t>ar</a:t>
            </a:r>
            <a:r>
              <a:rPr lang="en-US" altLang="lv-LV" sz="2200" b="1" dirty="0"/>
              <a:t> </a:t>
            </a:r>
            <a:r>
              <a:rPr lang="en-US" altLang="lv-LV" sz="2200" b="1" dirty="0" err="1"/>
              <a:t>dalībnieku</a:t>
            </a:r>
            <a:r>
              <a:rPr lang="en-US" altLang="lv-LV" sz="2200" b="1" dirty="0"/>
              <a:t> </a:t>
            </a:r>
            <a:r>
              <a:rPr lang="en-US" altLang="lv-LV" sz="2200" b="1" dirty="0" err="1"/>
              <a:t>sagatavošanu</a:t>
            </a:r>
            <a:r>
              <a:rPr lang="en-US" altLang="lv-LV" sz="2200" b="1" dirty="0"/>
              <a:t> </a:t>
            </a:r>
            <a:r>
              <a:rPr lang="en-US" altLang="lv-LV" sz="2200" dirty="0"/>
              <a:t>(</a:t>
            </a:r>
            <a:r>
              <a:rPr lang="en-US" altLang="lv-LV" sz="2200" dirty="0" err="1"/>
              <a:t>kultūras</a:t>
            </a:r>
            <a:r>
              <a:rPr lang="en-US" altLang="lv-LV" sz="2200" dirty="0"/>
              <a:t>,</a:t>
            </a:r>
            <a:r>
              <a:rPr lang="lv-LV" altLang="lv-LV" sz="2200" dirty="0"/>
              <a:t> </a:t>
            </a:r>
            <a:r>
              <a:rPr lang="en-US" altLang="lv-LV" sz="2200" dirty="0" err="1"/>
              <a:t>valodas</a:t>
            </a:r>
            <a:r>
              <a:rPr lang="en-US" altLang="lv-LV" sz="2200" dirty="0"/>
              <a:t> </a:t>
            </a:r>
            <a:r>
              <a:rPr lang="en-US" altLang="lv-LV" sz="2200" dirty="0" err="1"/>
              <a:t>u.c.</a:t>
            </a:r>
            <a:r>
              <a:rPr lang="en-US" altLang="lv-LV" sz="2200" dirty="0"/>
              <a:t>) </a:t>
            </a:r>
            <a:r>
              <a:rPr lang="en-US" altLang="lv-LV" sz="2200" dirty="0" err="1"/>
              <a:t>mobilitātei</a:t>
            </a:r>
            <a:endParaRPr lang="en-US" altLang="lv-LV" sz="2200" dirty="0"/>
          </a:p>
          <a:p>
            <a:pPr marL="714375" indent="-228600" algn="l">
              <a:buFont typeface="Arial" panose="020B0604020202020204" pitchFamily="34" charset="0"/>
              <a:buChar char="•"/>
            </a:pPr>
            <a:r>
              <a:rPr lang="en-US" altLang="lv-LV" sz="2200" dirty="0"/>
              <a:t>kas </a:t>
            </a:r>
            <a:r>
              <a:rPr lang="en-US" altLang="lv-LV" sz="2200" dirty="0" err="1"/>
              <a:t>attiecas</a:t>
            </a:r>
            <a:r>
              <a:rPr lang="en-US" altLang="lv-LV" sz="2200" dirty="0"/>
              <a:t> </a:t>
            </a:r>
            <a:r>
              <a:rPr lang="en-US" altLang="lv-LV" sz="2200" dirty="0" err="1"/>
              <a:t>uz</a:t>
            </a:r>
            <a:r>
              <a:rPr lang="en-US" altLang="lv-LV" sz="2200" dirty="0"/>
              <a:t> </a:t>
            </a:r>
            <a:r>
              <a:rPr lang="en-US" altLang="lv-LV" sz="2200" b="1" dirty="0" err="1"/>
              <a:t>mobilitāšu</a:t>
            </a:r>
            <a:r>
              <a:rPr lang="en-US" altLang="lv-LV" sz="2200" b="1" dirty="0"/>
              <a:t> un </a:t>
            </a:r>
            <a:r>
              <a:rPr lang="en-US" altLang="lv-LV" sz="2200" b="1" dirty="0" err="1"/>
              <a:t>projekta</a:t>
            </a:r>
            <a:r>
              <a:rPr lang="en-US" altLang="lv-LV" sz="2200" b="1" dirty="0"/>
              <a:t> </a:t>
            </a:r>
            <a:r>
              <a:rPr lang="en-US" altLang="lv-LV" sz="2200" b="1" dirty="0" err="1"/>
              <a:t>uzraudzību</a:t>
            </a:r>
            <a:r>
              <a:rPr lang="en-US" altLang="lv-LV" sz="2200" dirty="0"/>
              <a:t>, </a:t>
            </a:r>
            <a:r>
              <a:rPr lang="en-US" altLang="lv-LV" sz="2200" b="1" dirty="0" err="1"/>
              <a:t>atbalstu</a:t>
            </a:r>
            <a:r>
              <a:rPr lang="en-US" altLang="lv-LV" sz="2200" b="1" dirty="0"/>
              <a:t> </a:t>
            </a:r>
            <a:r>
              <a:rPr lang="en-US" altLang="lv-LV" sz="2200" b="1" dirty="0" err="1"/>
              <a:t>dalībniekiem</a:t>
            </a:r>
            <a:r>
              <a:rPr lang="en-US" altLang="lv-LV" sz="2200" dirty="0"/>
              <a:t> </a:t>
            </a:r>
            <a:r>
              <a:rPr lang="en-US" altLang="lv-LV" sz="2200" dirty="0" err="1"/>
              <a:t>mobilitāšu</a:t>
            </a:r>
            <a:r>
              <a:rPr lang="en-US" altLang="lv-LV" sz="2200" dirty="0"/>
              <a:t> </a:t>
            </a:r>
            <a:r>
              <a:rPr lang="en-US" altLang="lv-LV" sz="2200" dirty="0" err="1"/>
              <a:t>laikā</a:t>
            </a:r>
            <a:r>
              <a:rPr lang="en-US" altLang="lv-LV" sz="2200" dirty="0"/>
              <a:t>, </a:t>
            </a:r>
            <a:r>
              <a:rPr lang="en-US" altLang="lv-LV" sz="2200" b="1" dirty="0" err="1"/>
              <a:t>mācī</a:t>
            </a:r>
            <a:r>
              <a:rPr lang="lv-LV" altLang="lv-LV" sz="2200" b="1" dirty="0" err="1"/>
              <a:t>šanās</a:t>
            </a:r>
            <a:r>
              <a:rPr lang="en-US" altLang="lv-LV" sz="2200" b="1" dirty="0"/>
              <a:t> </a:t>
            </a:r>
            <a:r>
              <a:rPr lang="en-US" altLang="lv-LV" sz="2200" b="1" dirty="0" err="1"/>
              <a:t>rezultātu</a:t>
            </a:r>
            <a:r>
              <a:rPr lang="en-US" altLang="lv-LV" sz="2200" b="1" dirty="0"/>
              <a:t> </a:t>
            </a:r>
            <a:r>
              <a:rPr lang="en-US" altLang="lv-LV" sz="2200" b="1" dirty="0" err="1"/>
              <a:t>atzīšanu</a:t>
            </a:r>
            <a:r>
              <a:rPr lang="en-US" altLang="lv-LV" sz="2200" b="1" dirty="0"/>
              <a:t>, </a:t>
            </a:r>
            <a:r>
              <a:rPr lang="en-US" altLang="lv-LV" sz="2200" b="1" dirty="0" err="1"/>
              <a:t>projekta</a:t>
            </a:r>
            <a:r>
              <a:rPr lang="en-US" altLang="lv-LV" sz="2200" b="1" dirty="0"/>
              <a:t> </a:t>
            </a:r>
            <a:r>
              <a:rPr lang="en-US" altLang="lv-LV" sz="2200" b="1" dirty="0" err="1"/>
              <a:t>rezultātu</a:t>
            </a:r>
            <a:r>
              <a:rPr lang="en-US" altLang="lv-LV" sz="2200" b="1" dirty="0"/>
              <a:t> </a:t>
            </a:r>
            <a:r>
              <a:rPr lang="en-US" altLang="lv-LV" sz="2200" b="1" dirty="0" err="1"/>
              <a:t>ieviešanu</a:t>
            </a:r>
            <a:r>
              <a:rPr lang="en-US" altLang="lv-LV" sz="2200" b="1" dirty="0"/>
              <a:t>, </a:t>
            </a:r>
            <a:r>
              <a:rPr lang="en-US" altLang="lv-LV" sz="2200" b="1" dirty="0" err="1"/>
              <a:t>izplatīšanu</a:t>
            </a:r>
            <a:r>
              <a:rPr lang="en-US" altLang="lv-LV" sz="2200" dirty="0"/>
              <a:t> </a:t>
            </a:r>
            <a:r>
              <a:rPr lang="en-US" altLang="lv-LV" sz="2200" dirty="0" err="1"/>
              <a:t>utt</a:t>
            </a:r>
            <a:r>
              <a:rPr lang="en-US" altLang="lv-LV" sz="2200" dirty="0"/>
              <a:t>.</a:t>
            </a:r>
            <a:endParaRPr lang="lv-LV" altLang="lv-LV" dirty="0"/>
          </a:p>
          <a:p>
            <a:pPr algn="l"/>
            <a:r>
              <a:rPr lang="lv-LV" altLang="lv-LV" sz="2200" dirty="0">
                <a:solidFill>
                  <a:srgbClr val="FF0000"/>
                </a:solidFill>
              </a:rPr>
              <a:t>!!!</a:t>
            </a:r>
            <a:r>
              <a:rPr lang="lv-LV" altLang="lv-LV" sz="2200" dirty="0"/>
              <a:t> Organizatoriskais atbalsts sedz gan nosūtītāju, gan uzņemošo organizāciju izmaksas – sadalījums, savstarpēji vienojoties</a:t>
            </a:r>
            <a:endParaRPr lang="en-US" altLang="lv-LV" sz="2200" dirty="0"/>
          </a:p>
        </p:txBody>
      </p:sp>
      <p:pic>
        <p:nvPicPr>
          <p:cNvPr id="4" name="Content Placeholder 4">
            <a:extLst>
              <a:ext uri="{FF2B5EF4-FFF2-40B4-BE49-F238E27FC236}">
                <a16:creationId xmlns:a16="http://schemas.microsoft.com/office/drawing/2014/main" id="{771B9A85-684C-17A3-B1DF-8611024958E9}"/>
              </a:ext>
            </a:extLst>
          </p:cNvPr>
          <p:cNvPicPr>
            <a:picLocks noChangeAspect="1"/>
          </p:cNvPicPr>
          <p:nvPr/>
        </p:nvPicPr>
        <p:blipFill>
          <a:blip r:embed="rId2" cstate="print"/>
          <a:srcRect/>
          <a:stretch>
            <a:fillRect/>
          </a:stretch>
        </p:blipFill>
        <p:spPr>
          <a:xfrm>
            <a:off x="10124883" y="5696256"/>
            <a:ext cx="2064069" cy="1161744"/>
          </a:xfrm>
          <a:prstGeom prst="rect">
            <a:avLst/>
          </a:prstGeom>
        </p:spPr>
      </p:pic>
    </p:spTree>
    <p:extLst>
      <p:ext uri="{BB962C8B-B14F-4D97-AF65-F5344CB8AC3E}">
        <p14:creationId xmlns:p14="http://schemas.microsoft.com/office/powerpoint/2010/main" val="100098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C3E1C5-9599-4F1B-BEBC-EC2C23B9F6F0}"/>
              </a:ext>
            </a:extLst>
          </p:cNvPr>
          <p:cNvSpPr>
            <a:spLocks noGrp="1"/>
          </p:cNvSpPr>
          <p:nvPr>
            <p:ph type="ctrTitle"/>
          </p:nvPr>
        </p:nvSpPr>
        <p:spPr>
          <a:xfrm>
            <a:off x="1179615" y="1587335"/>
            <a:ext cx="3278049" cy="3336966"/>
          </a:xfrm>
        </p:spPr>
        <p:txBody>
          <a:bodyPr vert="horz" lIns="91440" tIns="45720" rIns="91440" bIns="45720" rtlCol="0" anchor="ctr">
            <a:normAutofit/>
          </a:bodyPr>
          <a:lstStyle/>
          <a:p>
            <a:r>
              <a:rPr lang="en-US" sz="3500" b="1" dirty="0" err="1">
                <a:solidFill>
                  <a:srgbClr val="FFFFFF"/>
                </a:solidFill>
                <a:latin typeface="+mn-lt"/>
                <a:ea typeface="Verdana" panose="020B0604030504040204" pitchFamily="34" charset="0"/>
              </a:rPr>
              <a:t>Ceļa</a:t>
            </a:r>
            <a:r>
              <a:rPr lang="en-US" sz="3500" b="1" dirty="0">
                <a:solidFill>
                  <a:srgbClr val="FFFFFF"/>
                </a:solidFill>
                <a:latin typeface="+mn-lt"/>
                <a:ea typeface="Verdana" panose="020B0604030504040204" pitchFamily="34" charset="0"/>
              </a:rPr>
              <a:t> </a:t>
            </a:r>
            <a:r>
              <a:rPr lang="en-US" sz="3500" b="1" dirty="0" err="1">
                <a:solidFill>
                  <a:srgbClr val="FFFFFF"/>
                </a:solidFill>
                <a:latin typeface="+mn-lt"/>
                <a:ea typeface="Verdana" panose="020B0604030504040204" pitchFamily="34" charset="0"/>
              </a:rPr>
              <a:t>izdevumi</a:t>
            </a:r>
            <a:endParaRPr lang="en-US" sz="3500" b="1" dirty="0">
              <a:solidFill>
                <a:srgbClr val="FFFFFF"/>
              </a:solidFill>
              <a:latin typeface="+mn-lt"/>
              <a:ea typeface="Verdana" panose="020B060403050404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CE15355-222A-44E7-869F-F3591A4FA920}"/>
              </a:ext>
            </a:extLst>
          </p:cNvPr>
          <p:cNvSpPr>
            <a:spLocks noGrp="1"/>
          </p:cNvSpPr>
          <p:nvPr>
            <p:ph type="subTitle" idx="1"/>
          </p:nvPr>
        </p:nvSpPr>
        <p:spPr>
          <a:xfrm>
            <a:off x="5370153" y="1526033"/>
            <a:ext cx="6101812" cy="3935281"/>
          </a:xfrm>
        </p:spPr>
        <p:txBody>
          <a:bodyPr vert="horz" lIns="91440" tIns="45720" rIns="91440" bIns="45720" rtlCol="0">
            <a:normAutofit fontScale="92500"/>
          </a:bodyPr>
          <a:lstStyle/>
          <a:p>
            <a:pPr algn="l">
              <a:spcBef>
                <a:spcPts val="0"/>
              </a:spcBef>
              <a:defRPr/>
            </a:pPr>
            <a:r>
              <a:rPr lang="en-US" b="1" dirty="0" err="1"/>
              <a:t>Vienības</a:t>
            </a:r>
            <a:r>
              <a:rPr lang="en-US" b="1" dirty="0"/>
              <a:t> </a:t>
            </a:r>
            <a:r>
              <a:rPr lang="en-US" b="1" dirty="0" err="1"/>
              <a:t>izmaksas</a:t>
            </a:r>
            <a:r>
              <a:rPr lang="lv-LV" b="1" dirty="0"/>
              <a:t> </a:t>
            </a:r>
            <a:r>
              <a:rPr lang="lv-LV" dirty="0"/>
              <a:t>balstās </a:t>
            </a:r>
            <a:r>
              <a:rPr lang="en-US" dirty="0" err="1"/>
              <a:t>uz</a:t>
            </a:r>
            <a:endParaRPr lang="lv-LV" dirty="0"/>
          </a:p>
          <a:p>
            <a:pPr marL="342900" indent="-342900" algn="l">
              <a:spcBef>
                <a:spcPts val="0"/>
              </a:spcBef>
              <a:buFont typeface="Arial" panose="020B0604020202020204" pitchFamily="34" charset="0"/>
              <a:buChar char="•"/>
              <a:defRPr/>
            </a:pPr>
            <a:r>
              <a:rPr lang="lv-LV" b="1" dirty="0"/>
              <a:t>ceļa a</a:t>
            </a:r>
            <a:r>
              <a:rPr lang="en-US" b="1" dirty="0" err="1"/>
              <a:t>ttālumu</a:t>
            </a:r>
            <a:r>
              <a:rPr lang="lv-LV" b="1" dirty="0"/>
              <a:t> </a:t>
            </a:r>
            <a:r>
              <a:rPr lang="en-US" dirty="0"/>
              <a:t>(km </a:t>
            </a:r>
            <a:r>
              <a:rPr lang="en-US" dirty="0" err="1"/>
              <a:t>skaits</a:t>
            </a:r>
            <a:r>
              <a:rPr lang="lv-LV" dirty="0"/>
              <a:t> – attāluma kategorija</a:t>
            </a:r>
            <a:r>
              <a:rPr lang="en-US" dirty="0"/>
              <a:t>) no </a:t>
            </a:r>
            <a:r>
              <a:rPr lang="en-US" dirty="0" err="1"/>
              <a:t>dalībnieka</a:t>
            </a:r>
            <a:r>
              <a:rPr lang="en-US" dirty="0"/>
              <a:t> </a:t>
            </a:r>
            <a:r>
              <a:rPr lang="en-US" b="1" dirty="0" err="1"/>
              <a:t>organizācijas</a:t>
            </a:r>
            <a:r>
              <a:rPr lang="en-US" b="1" dirty="0"/>
              <a:t> </a:t>
            </a:r>
            <a:r>
              <a:rPr lang="en-US" b="1" dirty="0" err="1"/>
              <a:t>pilsētas</a:t>
            </a:r>
            <a:r>
              <a:rPr lang="en-US" b="1" dirty="0"/>
              <a:t> </a:t>
            </a:r>
            <a:r>
              <a:rPr lang="en-US" dirty="0" err="1"/>
              <a:t>līdz</a:t>
            </a:r>
            <a:r>
              <a:rPr lang="en-US" dirty="0"/>
              <a:t> </a:t>
            </a:r>
            <a:r>
              <a:rPr lang="en-US" dirty="0" err="1"/>
              <a:t>mobilitātes</a:t>
            </a:r>
            <a:r>
              <a:rPr lang="en-US" dirty="0"/>
              <a:t> </a:t>
            </a:r>
            <a:r>
              <a:rPr lang="en-US" b="1" dirty="0" err="1"/>
              <a:t>norises</a:t>
            </a:r>
            <a:r>
              <a:rPr lang="en-US" b="1" dirty="0"/>
              <a:t> </a:t>
            </a:r>
            <a:r>
              <a:rPr lang="en-US" b="1" dirty="0" err="1"/>
              <a:t>pilsētai</a:t>
            </a:r>
            <a:r>
              <a:rPr lang="lv-LV" b="1" dirty="0"/>
              <a:t>,</a:t>
            </a:r>
          </a:p>
          <a:p>
            <a:pPr marL="342900" indent="-342900" algn="l">
              <a:spcBef>
                <a:spcPts val="0"/>
              </a:spcBef>
              <a:buFont typeface="Arial" panose="020B0604020202020204" pitchFamily="34" charset="0"/>
              <a:buChar char="•"/>
              <a:defRPr/>
            </a:pPr>
            <a:r>
              <a:rPr lang="lv-LV" b="1" dirty="0"/>
              <a:t>dalībnieku skaitu, </a:t>
            </a:r>
            <a:r>
              <a:rPr lang="lv-LV" dirty="0"/>
              <a:t>ieskaitot pavadošās personas,</a:t>
            </a:r>
          </a:p>
          <a:p>
            <a:pPr marL="342900" indent="-342900" algn="l">
              <a:spcBef>
                <a:spcPts val="0"/>
              </a:spcBef>
              <a:buFont typeface="Arial" panose="020B0604020202020204" pitchFamily="34" charset="0"/>
              <a:buChar char="•"/>
              <a:defRPr/>
            </a:pPr>
            <a:r>
              <a:rPr lang="lv-LV" b="1" dirty="0"/>
              <a:t>ceļošanas veidu.</a:t>
            </a:r>
            <a:endParaRPr lang="en-US" b="1" dirty="0"/>
          </a:p>
          <a:p>
            <a:pPr algn="l">
              <a:spcBef>
                <a:spcPts val="0"/>
              </a:spcBef>
              <a:defRPr/>
            </a:pPr>
            <a:endParaRPr lang="en-US" dirty="0"/>
          </a:p>
          <a:p>
            <a:pPr algn="l">
              <a:spcBef>
                <a:spcPts val="0"/>
              </a:spcBef>
              <a:defRPr/>
            </a:pPr>
            <a:r>
              <a:rPr lang="en-US" b="1" dirty="0" err="1"/>
              <a:t>Attāluma</a:t>
            </a:r>
            <a:r>
              <a:rPr lang="en-US" b="1" dirty="0"/>
              <a:t> </a:t>
            </a:r>
            <a:r>
              <a:rPr lang="en-US" b="1" dirty="0" err="1"/>
              <a:t>aprēķināšanas</a:t>
            </a:r>
            <a:r>
              <a:rPr lang="en-US" b="1" dirty="0"/>
              <a:t> </a:t>
            </a:r>
            <a:r>
              <a:rPr lang="en-US" b="1" dirty="0" err="1"/>
              <a:t>kalkulators</a:t>
            </a:r>
            <a:r>
              <a:rPr lang="en-US" b="1" dirty="0"/>
              <a:t> </a:t>
            </a:r>
            <a:r>
              <a:rPr lang="en-US" dirty="0"/>
              <a:t>- EK </a:t>
            </a:r>
            <a:r>
              <a:rPr lang="en-US" dirty="0" err="1"/>
              <a:t>izveidots</a:t>
            </a:r>
            <a:r>
              <a:rPr lang="en-US" dirty="0"/>
              <a:t> </a:t>
            </a:r>
            <a:r>
              <a:rPr lang="en-US" b="1" i="1" dirty="0"/>
              <a:t>on-line</a:t>
            </a:r>
            <a:r>
              <a:rPr lang="en-US" b="1" dirty="0"/>
              <a:t> </a:t>
            </a:r>
            <a:r>
              <a:rPr lang="en-US" b="1" dirty="0" err="1"/>
              <a:t>rīks</a:t>
            </a:r>
            <a:r>
              <a:rPr lang="en-US" b="1" dirty="0"/>
              <a:t> – </a:t>
            </a:r>
            <a:r>
              <a:rPr lang="en-US" dirty="0" err="1"/>
              <a:t>pieejams</a:t>
            </a:r>
            <a:r>
              <a:rPr lang="en-US" dirty="0"/>
              <a:t> EK un VIAA </a:t>
            </a:r>
            <a:r>
              <a:rPr lang="en-US" dirty="0" err="1"/>
              <a:t>mājas</a:t>
            </a:r>
            <a:r>
              <a:rPr lang="en-US" dirty="0"/>
              <a:t> </a:t>
            </a:r>
            <a:r>
              <a:rPr lang="en-US" dirty="0" err="1"/>
              <a:t>lapā</a:t>
            </a:r>
            <a:r>
              <a:rPr lang="en-US" dirty="0"/>
              <a:t> (</a:t>
            </a:r>
            <a:r>
              <a:rPr lang="en-US" altLang="lv-LV" dirty="0">
                <a:hlinkClick r:id="rId2"/>
              </a:rPr>
              <a:t>https://ec.europa.eu/programmes/erasmus-plus/resources/distance-calculator_en</a:t>
            </a:r>
            <a:r>
              <a:rPr lang="en-US" altLang="lv-LV" dirty="0"/>
              <a:t>), </a:t>
            </a:r>
            <a:r>
              <a:rPr lang="en-US" altLang="lv-LV" dirty="0" err="1"/>
              <a:t>kā</a:t>
            </a:r>
            <a:r>
              <a:rPr lang="en-US" altLang="lv-LV" dirty="0"/>
              <a:t> </a:t>
            </a:r>
            <a:r>
              <a:rPr lang="en-US" altLang="lv-LV" dirty="0" err="1"/>
              <a:t>arī</a:t>
            </a:r>
            <a:r>
              <a:rPr lang="en-US" altLang="lv-LV" dirty="0"/>
              <a:t> </a:t>
            </a:r>
            <a:r>
              <a:rPr lang="en-US" altLang="lv-LV" dirty="0" err="1"/>
              <a:t>iekļauts</a:t>
            </a:r>
            <a:r>
              <a:rPr lang="en-US" altLang="lv-LV" dirty="0"/>
              <a:t> </a:t>
            </a:r>
            <a:r>
              <a:rPr lang="en-US" altLang="lv-LV" dirty="0" err="1"/>
              <a:t>pieteikuma</a:t>
            </a:r>
            <a:r>
              <a:rPr lang="en-US" altLang="lv-LV" dirty="0"/>
              <a:t> </a:t>
            </a:r>
            <a:r>
              <a:rPr lang="en-US" altLang="lv-LV" dirty="0" err="1"/>
              <a:t>veidlapā</a:t>
            </a:r>
            <a:r>
              <a:rPr lang="en-US" altLang="lv-LV" dirty="0"/>
              <a:t>)</a:t>
            </a:r>
          </a:p>
          <a:p>
            <a:pPr marL="0" indent="-228600" algn="l">
              <a:buFont typeface="Arial" panose="020B0604020202020204" pitchFamily="34" charset="0"/>
              <a:buChar char="•"/>
            </a:pPr>
            <a:endParaRPr lang="en-US" dirty="0"/>
          </a:p>
        </p:txBody>
      </p:sp>
      <p:pic>
        <p:nvPicPr>
          <p:cNvPr id="4" name="Content Placeholder 4">
            <a:extLst>
              <a:ext uri="{FF2B5EF4-FFF2-40B4-BE49-F238E27FC236}">
                <a16:creationId xmlns:a16="http://schemas.microsoft.com/office/drawing/2014/main" id="{929DD5E1-1644-E4BD-C7D3-ACCB052AC9BF}"/>
              </a:ext>
            </a:extLst>
          </p:cNvPr>
          <p:cNvPicPr>
            <a:picLocks noChangeAspect="1"/>
          </p:cNvPicPr>
          <p:nvPr/>
        </p:nvPicPr>
        <p:blipFill>
          <a:blip r:embed="rId3" cstate="print"/>
          <a:srcRect/>
          <a:stretch>
            <a:fillRect/>
          </a:stretch>
        </p:blipFill>
        <p:spPr>
          <a:xfrm>
            <a:off x="10124883" y="5696256"/>
            <a:ext cx="2064069" cy="1161744"/>
          </a:xfrm>
          <a:prstGeom prst="rect">
            <a:avLst/>
          </a:prstGeom>
        </p:spPr>
      </p:pic>
    </p:spTree>
    <p:extLst>
      <p:ext uri="{BB962C8B-B14F-4D97-AF65-F5344CB8AC3E}">
        <p14:creationId xmlns:p14="http://schemas.microsoft.com/office/powerpoint/2010/main" val="1061807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A4E5C35-B52F-40E9-A3FC-0B658FE913AE}"/>
              </a:ext>
            </a:extLst>
          </p:cNvPr>
          <p:cNvSpPr>
            <a:spLocks noGrp="1"/>
          </p:cNvSpPr>
          <p:nvPr>
            <p:ph type="title"/>
          </p:nvPr>
        </p:nvSpPr>
        <p:spPr>
          <a:xfrm>
            <a:off x="723900" y="57609"/>
            <a:ext cx="10515600" cy="1138211"/>
          </a:xfrm>
        </p:spPr>
        <p:txBody>
          <a:bodyPr>
            <a:noAutofit/>
          </a:bodyPr>
          <a:lstStyle/>
          <a:p>
            <a:pPr algn="ctr"/>
            <a:r>
              <a:rPr lang="lv-LV" sz="3600" dirty="0">
                <a:effectLst>
                  <a:outerShdw blurRad="38100" dist="38100" dir="2700000" algn="tl">
                    <a:srgbClr val="000000">
                      <a:alpha val="43137"/>
                    </a:srgbClr>
                  </a:outerShdw>
                </a:effectLst>
              </a:rPr>
              <a:t>Ceļa izdevumu likmes</a:t>
            </a:r>
          </a:p>
        </p:txBody>
      </p:sp>
      <p:sp>
        <p:nvSpPr>
          <p:cNvPr id="12" name="TextBox 11">
            <a:extLst>
              <a:ext uri="{FF2B5EF4-FFF2-40B4-BE49-F238E27FC236}">
                <a16:creationId xmlns:a16="http://schemas.microsoft.com/office/drawing/2014/main" id="{629AE6FA-7B22-45AB-9048-2D4F409458FA}"/>
              </a:ext>
            </a:extLst>
          </p:cNvPr>
          <p:cNvSpPr txBox="1"/>
          <p:nvPr/>
        </p:nvSpPr>
        <p:spPr>
          <a:xfrm>
            <a:off x="376052" y="5334054"/>
            <a:ext cx="11242444" cy="646331"/>
          </a:xfrm>
          <a:prstGeom prst="rect">
            <a:avLst/>
          </a:prstGeom>
          <a:noFill/>
        </p:spPr>
        <p:txBody>
          <a:bodyPr wrap="square">
            <a:spAutoFit/>
          </a:bodyPr>
          <a:lstStyle/>
          <a:p>
            <a:pPr algn="just"/>
            <a:r>
              <a:rPr lang="lv-LV" i="1" dirty="0"/>
              <a:t>*zaļā ceļošana – lielākajā ceļa daļā tiek izmantots transportlīdzeklis ar zemu CO2 emisijas līmeni, piemēram, autobuss, vilciens, koplietošanas automašīna.  </a:t>
            </a:r>
          </a:p>
        </p:txBody>
      </p:sp>
      <p:pic>
        <p:nvPicPr>
          <p:cNvPr id="21" name="Picture 20">
            <a:extLst>
              <a:ext uri="{FF2B5EF4-FFF2-40B4-BE49-F238E27FC236}">
                <a16:creationId xmlns:a16="http://schemas.microsoft.com/office/drawing/2014/main" id="{5ECFDFB9-3748-494F-902C-3D83845338E8}"/>
              </a:ext>
            </a:extLst>
          </p:cNvPr>
          <p:cNvPicPr>
            <a:picLocks noChangeAspect="1"/>
          </p:cNvPicPr>
          <p:nvPr/>
        </p:nvPicPr>
        <p:blipFill>
          <a:blip r:embed="rId2" cstate="print"/>
          <a:stretch>
            <a:fillRect/>
          </a:stretch>
        </p:blipFill>
        <p:spPr>
          <a:xfrm>
            <a:off x="472760" y="1453338"/>
            <a:ext cx="5418180" cy="2863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2" name="Table 21">
            <a:extLst>
              <a:ext uri="{FF2B5EF4-FFF2-40B4-BE49-F238E27FC236}">
                <a16:creationId xmlns:a16="http://schemas.microsoft.com/office/drawing/2014/main" id="{458C3C36-DD85-4897-922B-B7F91BAE21CB}"/>
              </a:ext>
            </a:extLst>
          </p:cNvPr>
          <p:cNvGraphicFramePr>
            <a:graphicFrameLocks noGrp="1"/>
          </p:cNvGraphicFramePr>
          <p:nvPr>
            <p:extLst>
              <p:ext uri="{D42A27DB-BD31-4B8C-83A1-F6EECF244321}">
                <p14:modId xmlns:p14="http://schemas.microsoft.com/office/powerpoint/2010/main" val="831714079"/>
              </p:ext>
            </p:extLst>
          </p:nvPr>
        </p:nvGraphicFramePr>
        <p:xfrm>
          <a:off x="5970891" y="1427317"/>
          <a:ext cx="5544497" cy="2889655"/>
        </p:xfrm>
        <a:graphic>
          <a:graphicData uri="http://schemas.openxmlformats.org/drawingml/2006/table">
            <a:tbl>
              <a:tblPr firstRow="1" firstCol="1" lastRow="1" lastCol="1" bandRow="1" bandCol="1">
                <a:tableStyleId>{69012ECD-51FC-41F1-AA8D-1B2483CD663E}</a:tableStyleId>
              </a:tblPr>
              <a:tblGrid>
                <a:gridCol w="1910109">
                  <a:extLst>
                    <a:ext uri="{9D8B030D-6E8A-4147-A177-3AD203B41FA5}">
                      <a16:colId xmlns:a16="http://schemas.microsoft.com/office/drawing/2014/main" val="592458252"/>
                    </a:ext>
                  </a:extLst>
                </a:gridCol>
                <a:gridCol w="1918453">
                  <a:extLst>
                    <a:ext uri="{9D8B030D-6E8A-4147-A177-3AD203B41FA5}">
                      <a16:colId xmlns:a16="http://schemas.microsoft.com/office/drawing/2014/main" val="4034907994"/>
                    </a:ext>
                  </a:extLst>
                </a:gridCol>
                <a:gridCol w="1715935">
                  <a:extLst>
                    <a:ext uri="{9D8B030D-6E8A-4147-A177-3AD203B41FA5}">
                      <a16:colId xmlns:a16="http://schemas.microsoft.com/office/drawing/2014/main" val="3042004037"/>
                    </a:ext>
                  </a:extLst>
                </a:gridCol>
              </a:tblGrid>
              <a:tr h="886565">
                <a:tc>
                  <a:txBody>
                    <a:bodyPr/>
                    <a:lstStyle/>
                    <a:p>
                      <a:pPr algn="ctr">
                        <a:lnSpc>
                          <a:spcPct val="115000"/>
                        </a:lnSpc>
                        <a:spcAft>
                          <a:spcPts val="1000"/>
                        </a:spcAft>
                      </a:pPr>
                      <a:r>
                        <a:rPr lang="lv-LV" sz="1600" b="1" kern="1200" dirty="0">
                          <a:solidFill>
                            <a:schemeClr val="tx1"/>
                          </a:solidFill>
                          <a:effectLst/>
                          <a:latin typeface="+mn-lt"/>
                          <a:ea typeface="+mn-ea"/>
                          <a:cs typeface="+mn-cs"/>
                        </a:rPr>
                        <a:t>Attāluma kategorija</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Standarta ceļa izdevumu likme/par dalībnieku</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“Zaļās” ceļošanas likme*/par dalībnieku</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66060498"/>
                  </a:ext>
                </a:extLst>
              </a:tr>
              <a:tr h="287740">
                <a:tc>
                  <a:txBody>
                    <a:bodyPr/>
                    <a:lstStyle/>
                    <a:p>
                      <a:pPr algn="ctr">
                        <a:lnSpc>
                          <a:spcPct val="115000"/>
                        </a:lnSpc>
                        <a:spcAft>
                          <a:spcPts val="1000"/>
                        </a:spcAft>
                      </a:pPr>
                      <a:r>
                        <a:rPr lang="lv-LV" sz="1600" b="1" kern="1200" dirty="0">
                          <a:solidFill>
                            <a:schemeClr val="tx1"/>
                          </a:solidFill>
                          <a:effectLst/>
                          <a:latin typeface="+mn-lt"/>
                          <a:ea typeface="+mn-ea"/>
                          <a:cs typeface="+mn-cs"/>
                        </a:rPr>
                        <a:t>10 – 99 km</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23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 -</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22541610"/>
                  </a:ext>
                </a:extLst>
              </a:tr>
              <a:tr h="276650">
                <a:tc>
                  <a:txBody>
                    <a:bodyPr/>
                    <a:lstStyle/>
                    <a:p>
                      <a:pPr algn="ctr">
                        <a:lnSpc>
                          <a:spcPct val="115000"/>
                        </a:lnSpc>
                        <a:spcAft>
                          <a:spcPts val="1000"/>
                        </a:spcAft>
                      </a:pPr>
                      <a:r>
                        <a:rPr lang="lv-LV" sz="1600" b="1" kern="1200" dirty="0">
                          <a:solidFill>
                            <a:schemeClr val="tx1"/>
                          </a:solidFill>
                          <a:effectLst/>
                          <a:latin typeface="+mn-lt"/>
                          <a:ea typeface="+mn-ea"/>
                          <a:cs typeface="+mn-cs"/>
                        </a:rPr>
                        <a:t>100 – 499 km</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180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210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22867703"/>
                  </a:ext>
                </a:extLst>
              </a:tr>
              <a:tr h="287740">
                <a:tc>
                  <a:txBody>
                    <a:bodyPr/>
                    <a:lstStyle/>
                    <a:p>
                      <a:pPr algn="ctr">
                        <a:lnSpc>
                          <a:spcPct val="115000"/>
                        </a:lnSpc>
                        <a:spcAft>
                          <a:spcPts val="1000"/>
                        </a:spcAft>
                      </a:pPr>
                      <a:r>
                        <a:rPr lang="lv-LV" sz="1600" b="1" kern="1200" dirty="0">
                          <a:solidFill>
                            <a:schemeClr val="tx1"/>
                          </a:solidFill>
                          <a:effectLst/>
                          <a:latin typeface="+mn-lt"/>
                          <a:ea typeface="+mn-ea"/>
                          <a:cs typeface="+mn-cs"/>
                        </a:rPr>
                        <a:t>500 – 1999 km</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275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320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742224729"/>
                  </a:ext>
                </a:extLst>
              </a:tr>
              <a:tr h="287740">
                <a:tc>
                  <a:txBody>
                    <a:bodyPr/>
                    <a:lstStyle/>
                    <a:p>
                      <a:pPr algn="ctr">
                        <a:lnSpc>
                          <a:spcPct val="115000"/>
                        </a:lnSpc>
                        <a:spcAft>
                          <a:spcPts val="1000"/>
                        </a:spcAft>
                      </a:pPr>
                      <a:r>
                        <a:rPr lang="lv-LV" sz="1600" b="1" kern="1200" dirty="0">
                          <a:solidFill>
                            <a:schemeClr val="tx1"/>
                          </a:solidFill>
                          <a:effectLst/>
                          <a:latin typeface="+mn-lt"/>
                          <a:ea typeface="+mn-ea"/>
                          <a:cs typeface="+mn-cs"/>
                        </a:rPr>
                        <a:t>2000 – 2999 km</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360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410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11731137"/>
                  </a:ext>
                </a:extLst>
              </a:tr>
              <a:tr h="287740">
                <a:tc>
                  <a:txBody>
                    <a:bodyPr/>
                    <a:lstStyle/>
                    <a:p>
                      <a:pPr algn="ctr">
                        <a:lnSpc>
                          <a:spcPct val="115000"/>
                        </a:lnSpc>
                        <a:spcAft>
                          <a:spcPts val="1000"/>
                        </a:spcAft>
                      </a:pPr>
                      <a:r>
                        <a:rPr lang="lv-LV" sz="1600" b="1" kern="1200" dirty="0">
                          <a:solidFill>
                            <a:schemeClr val="tx1"/>
                          </a:solidFill>
                          <a:effectLst/>
                          <a:latin typeface="+mn-lt"/>
                          <a:ea typeface="+mn-ea"/>
                          <a:cs typeface="+mn-cs"/>
                        </a:rPr>
                        <a:t>3000 – 3999 km</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530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610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49336361"/>
                  </a:ext>
                </a:extLst>
              </a:tr>
              <a:tr h="287740">
                <a:tc>
                  <a:txBody>
                    <a:bodyPr/>
                    <a:lstStyle/>
                    <a:p>
                      <a:pPr algn="ctr">
                        <a:lnSpc>
                          <a:spcPct val="115000"/>
                        </a:lnSpc>
                        <a:spcAft>
                          <a:spcPts val="1000"/>
                        </a:spcAft>
                      </a:pPr>
                      <a:r>
                        <a:rPr lang="lv-LV" sz="1600" b="1" kern="1200" dirty="0">
                          <a:solidFill>
                            <a:schemeClr val="tx1"/>
                          </a:solidFill>
                          <a:effectLst/>
                          <a:latin typeface="+mn-lt"/>
                          <a:ea typeface="+mn-ea"/>
                          <a:cs typeface="+mn-cs"/>
                        </a:rPr>
                        <a:t>4000 – 7999 km</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820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 -</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58373379"/>
                  </a:ext>
                </a:extLst>
              </a:tr>
              <a:tr h="287740">
                <a:tc>
                  <a:txBody>
                    <a:bodyPr/>
                    <a:lstStyle/>
                    <a:p>
                      <a:pPr algn="ctr">
                        <a:lnSpc>
                          <a:spcPct val="115000"/>
                        </a:lnSpc>
                        <a:spcAft>
                          <a:spcPts val="1000"/>
                        </a:spcAft>
                      </a:pPr>
                      <a:r>
                        <a:rPr lang="lv-LV" sz="1600" b="1" kern="1200" dirty="0">
                          <a:solidFill>
                            <a:schemeClr val="tx1"/>
                          </a:solidFill>
                          <a:effectLst/>
                          <a:latin typeface="+mn-lt"/>
                          <a:ea typeface="+mn-ea"/>
                          <a:cs typeface="+mn-cs"/>
                        </a:rPr>
                        <a:t>8000 km vai vairāk</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1500 EUR</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lnSpc>
                          <a:spcPct val="115000"/>
                        </a:lnSpc>
                        <a:spcAft>
                          <a:spcPts val="1000"/>
                        </a:spcAft>
                      </a:pPr>
                      <a:r>
                        <a:rPr lang="lv-LV" sz="1600" b="1" kern="1200" dirty="0">
                          <a:solidFill>
                            <a:schemeClr val="tx1"/>
                          </a:solidFill>
                          <a:effectLst/>
                          <a:latin typeface="+mn-lt"/>
                          <a:ea typeface="+mn-ea"/>
                          <a:cs typeface="+mn-cs"/>
                        </a:rPr>
                        <a:t> -</a:t>
                      </a:r>
                    </a:p>
                  </a:txBody>
                  <a:tcPr marL="53975" marR="5397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67984453"/>
                  </a:ext>
                </a:extLst>
              </a:tr>
            </a:tbl>
          </a:graphicData>
        </a:graphic>
      </p:graphicFrame>
      <p:sp>
        <p:nvSpPr>
          <p:cNvPr id="2" name="Rectangle: Rounded Corners 1">
            <a:extLst>
              <a:ext uri="{FF2B5EF4-FFF2-40B4-BE49-F238E27FC236}">
                <a16:creationId xmlns:a16="http://schemas.microsoft.com/office/drawing/2014/main" id="{60D1EBE5-58EE-A12E-7AFD-C9B11965094E}"/>
              </a:ext>
            </a:extLst>
          </p:cNvPr>
          <p:cNvSpPr/>
          <p:nvPr/>
        </p:nvSpPr>
        <p:spPr>
          <a:xfrm>
            <a:off x="4520540" y="3732811"/>
            <a:ext cx="918359" cy="293064"/>
          </a:xfrm>
          <a:prstGeom prst="round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4" name="Straight Arrow Connector 3">
            <a:extLst>
              <a:ext uri="{FF2B5EF4-FFF2-40B4-BE49-F238E27FC236}">
                <a16:creationId xmlns:a16="http://schemas.microsoft.com/office/drawing/2014/main" id="{5FE5FBA1-1E48-82CF-EC82-99AA77DC64D9}"/>
              </a:ext>
            </a:extLst>
          </p:cNvPr>
          <p:cNvCxnSpPr>
            <a:cxnSpLocks/>
          </p:cNvCxnSpPr>
          <p:nvPr/>
        </p:nvCxnSpPr>
        <p:spPr>
          <a:xfrm flipV="1">
            <a:off x="5438899" y="3021155"/>
            <a:ext cx="785329" cy="77322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9506155-B1DC-492F-7A71-5AFA020B5652}"/>
              </a:ext>
            </a:extLst>
          </p:cNvPr>
          <p:cNvCxnSpPr>
            <a:cxnSpLocks/>
          </p:cNvCxnSpPr>
          <p:nvPr/>
        </p:nvCxnSpPr>
        <p:spPr>
          <a:xfrm>
            <a:off x="7628933" y="3021155"/>
            <a:ext cx="671804" cy="7404"/>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892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C753C0-7E53-4B84-93B5-64E149490525}"/>
              </a:ext>
            </a:extLst>
          </p:cNvPr>
          <p:cNvSpPr>
            <a:spLocks noGrp="1"/>
          </p:cNvSpPr>
          <p:nvPr>
            <p:ph type="title"/>
          </p:nvPr>
        </p:nvSpPr>
        <p:spPr>
          <a:xfrm>
            <a:off x="1171074" y="1396686"/>
            <a:ext cx="3240506" cy="4064628"/>
          </a:xfrm>
        </p:spPr>
        <p:txBody>
          <a:bodyPr>
            <a:normAutofit/>
          </a:bodyPr>
          <a:lstStyle/>
          <a:p>
            <a:pPr algn="ctr"/>
            <a:r>
              <a:rPr lang="lv-LV" sz="3500" b="1" dirty="0">
                <a:solidFill>
                  <a:srgbClr val="FFFFFF"/>
                </a:solidFill>
                <a:latin typeface="+mn-lt"/>
                <a:ea typeface="Verdana" panose="020B0604030504040204" pitchFamily="34" charset="0"/>
              </a:rPr>
              <a:t>Individuālais atbalsts </a:t>
            </a:r>
            <a:r>
              <a:rPr lang="lv-LV" sz="3500" dirty="0">
                <a:solidFill>
                  <a:srgbClr val="FFFFFF"/>
                </a:solidFill>
                <a:latin typeface="+mn-lt"/>
                <a:ea typeface="Verdana" panose="020B0604030504040204" pitchFamily="34" charset="0"/>
              </a:rPr>
              <a:t>(uzturēšanās izdevumi)</a:t>
            </a:r>
          </a:p>
        </p:txBody>
      </p:sp>
      <p:sp>
        <p:nvSpPr>
          <p:cNvPr id="29"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A3BC9E2-3143-43F3-9326-D4D24200961B}"/>
              </a:ext>
            </a:extLst>
          </p:cNvPr>
          <p:cNvSpPr>
            <a:spLocks noGrp="1"/>
          </p:cNvSpPr>
          <p:nvPr>
            <p:ph idx="1"/>
          </p:nvPr>
        </p:nvSpPr>
        <p:spPr>
          <a:xfrm>
            <a:off x="5370153" y="1526033"/>
            <a:ext cx="5911799" cy="4078635"/>
          </a:xfrm>
        </p:spPr>
        <p:txBody>
          <a:bodyPr>
            <a:normAutofit fontScale="92500" lnSpcReduction="20000"/>
          </a:bodyPr>
          <a:lstStyle/>
          <a:p>
            <a:pPr marL="0" indent="0">
              <a:spcBef>
                <a:spcPts val="0"/>
              </a:spcBef>
              <a:buNone/>
            </a:pPr>
            <a:r>
              <a:rPr lang="lv-LV" altLang="lv-LV" sz="2600" b="1" dirty="0"/>
              <a:t>Vienības izmaksas </a:t>
            </a:r>
            <a:r>
              <a:rPr lang="lv-LV" altLang="lv-LV" sz="2600" dirty="0"/>
              <a:t>balstās uz </a:t>
            </a:r>
          </a:p>
          <a:p>
            <a:pPr marL="720000">
              <a:lnSpc>
                <a:spcPct val="110000"/>
              </a:lnSpc>
              <a:spcBef>
                <a:spcPts val="0"/>
              </a:spcBef>
            </a:pPr>
            <a:r>
              <a:rPr lang="lv-LV" altLang="lv-LV" sz="2600" b="1" dirty="0"/>
              <a:t>dalībnieku skaitu</a:t>
            </a:r>
            <a:r>
              <a:rPr lang="lv-LV" altLang="lv-LV" sz="2600" dirty="0"/>
              <a:t>, </a:t>
            </a:r>
          </a:p>
          <a:p>
            <a:pPr marL="720000">
              <a:lnSpc>
                <a:spcPct val="110000"/>
              </a:lnSpc>
              <a:spcBef>
                <a:spcPts val="0"/>
              </a:spcBef>
            </a:pPr>
            <a:r>
              <a:rPr lang="lv-LV" altLang="lv-LV" sz="2600" b="1" dirty="0"/>
              <a:t>uzturēšanās ilgumu (dienu skaits),</a:t>
            </a:r>
            <a:r>
              <a:rPr lang="lv-LV" altLang="lv-LV" sz="2600" dirty="0"/>
              <a:t> </a:t>
            </a:r>
          </a:p>
          <a:p>
            <a:pPr marL="720000">
              <a:lnSpc>
                <a:spcPct val="110000"/>
              </a:lnSpc>
              <a:spcBef>
                <a:spcPts val="0"/>
              </a:spcBef>
            </a:pPr>
            <a:r>
              <a:rPr lang="lv-LV" altLang="lv-LV" sz="2600" b="1" dirty="0" err="1"/>
              <a:t>uzņēmējvalsti</a:t>
            </a:r>
            <a:r>
              <a:rPr lang="lv-LV" altLang="lv-LV" sz="2600" b="1" dirty="0"/>
              <a:t>.</a:t>
            </a:r>
          </a:p>
          <a:p>
            <a:pPr marL="0" indent="0">
              <a:spcBef>
                <a:spcPts val="1800"/>
              </a:spcBef>
              <a:buNone/>
            </a:pPr>
            <a:r>
              <a:rPr lang="lv-LV" altLang="lv-LV" sz="2600" b="1" dirty="0"/>
              <a:t>Ēdināšanas, apmešanās un vietējā transporta </a:t>
            </a:r>
            <a:r>
              <a:rPr lang="lv-LV" altLang="lv-LV" sz="2600" dirty="0"/>
              <a:t>izdevumu segšanai dalībniekiem un pavadošajām personām</a:t>
            </a:r>
          </a:p>
          <a:p>
            <a:pPr marL="0" indent="0">
              <a:spcBef>
                <a:spcPts val="1800"/>
              </a:spcBef>
              <a:buNone/>
            </a:pPr>
            <a:r>
              <a:rPr lang="lv-LV" altLang="lv-LV" sz="2600" dirty="0"/>
              <a:t>Tiek attiecināti izdevumi gan uz aktivitātes norises, gan 2 ceļa dienām</a:t>
            </a:r>
          </a:p>
          <a:p>
            <a:pPr marL="0" indent="0">
              <a:spcBef>
                <a:spcPts val="1800"/>
              </a:spcBef>
              <a:buNone/>
            </a:pPr>
            <a:r>
              <a:rPr lang="lv-LV" altLang="lv-LV" sz="2600" dirty="0"/>
              <a:t>Izmantojot «zaļo ceļošanu», iespējams atbalsts  līdz 6 ceļa dienām.</a:t>
            </a:r>
          </a:p>
          <a:p>
            <a:pPr marL="0" indent="0">
              <a:spcBef>
                <a:spcPts val="1800"/>
              </a:spcBef>
              <a:buNone/>
            </a:pPr>
            <a:endParaRPr lang="lv-LV" altLang="lv-LV" sz="2600" dirty="0"/>
          </a:p>
          <a:p>
            <a:endParaRPr lang="lv-LV" sz="2600" dirty="0"/>
          </a:p>
        </p:txBody>
      </p:sp>
      <p:pic>
        <p:nvPicPr>
          <p:cNvPr id="4" name="Content Placeholder 4">
            <a:extLst>
              <a:ext uri="{FF2B5EF4-FFF2-40B4-BE49-F238E27FC236}">
                <a16:creationId xmlns:a16="http://schemas.microsoft.com/office/drawing/2014/main" id="{6D2C8498-2C7A-6A07-AFFC-D06E403C7663}"/>
              </a:ext>
            </a:extLst>
          </p:cNvPr>
          <p:cNvPicPr>
            <a:picLocks noChangeAspect="1"/>
          </p:cNvPicPr>
          <p:nvPr/>
        </p:nvPicPr>
        <p:blipFill>
          <a:blip r:embed="rId2" cstate="print"/>
          <a:srcRect/>
          <a:stretch>
            <a:fillRect/>
          </a:stretch>
        </p:blipFill>
        <p:spPr>
          <a:xfrm>
            <a:off x="10124883" y="5696256"/>
            <a:ext cx="2064069" cy="1161744"/>
          </a:xfrm>
          <a:prstGeom prst="rect">
            <a:avLst/>
          </a:prstGeom>
        </p:spPr>
      </p:pic>
    </p:spTree>
    <p:extLst>
      <p:ext uri="{BB962C8B-B14F-4D97-AF65-F5344CB8AC3E}">
        <p14:creationId xmlns:p14="http://schemas.microsoft.com/office/powerpoint/2010/main" val="2926050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53C0-7E53-4B84-93B5-64E149490525}"/>
              </a:ext>
            </a:extLst>
          </p:cNvPr>
          <p:cNvSpPr>
            <a:spLocks noGrp="1"/>
          </p:cNvSpPr>
          <p:nvPr>
            <p:ph type="title"/>
          </p:nvPr>
        </p:nvSpPr>
        <p:spPr>
          <a:xfrm>
            <a:off x="838200" y="365125"/>
            <a:ext cx="10515600" cy="1325563"/>
          </a:xfrm>
        </p:spPr>
        <p:txBody>
          <a:bodyPr>
            <a:normAutofit/>
          </a:bodyPr>
          <a:lstStyle/>
          <a:p>
            <a:pPr algn="ctr"/>
            <a:r>
              <a:rPr lang="lv-LV" sz="3600" b="1" dirty="0">
                <a:effectLst>
                  <a:outerShdw blurRad="38100" dist="38100" dir="2700000" algn="tl">
                    <a:srgbClr val="000000">
                      <a:alpha val="43137"/>
                    </a:srgbClr>
                  </a:outerShdw>
                </a:effectLst>
              </a:rPr>
              <a:t>Individuālā atbalsta likmes</a:t>
            </a:r>
            <a:endParaRPr lang="lv-LV" sz="3600" dirty="0"/>
          </a:p>
        </p:txBody>
      </p:sp>
      <p:sp>
        <p:nvSpPr>
          <p:cNvPr id="3" name="Content Placeholder 2">
            <a:extLst>
              <a:ext uri="{FF2B5EF4-FFF2-40B4-BE49-F238E27FC236}">
                <a16:creationId xmlns:a16="http://schemas.microsoft.com/office/drawing/2014/main" id="{9A3BC9E2-3143-43F3-9326-D4D24200961B}"/>
              </a:ext>
            </a:extLst>
          </p:cNvPr>
          <p:cNvSpPr>
            <a:spLocks noGrp="1"/>
          </p:cNvSpPr>
          <p:nvPr>
            <p:ph idx="1"/>
          </p:nvPr>
        </p:nvSpPr>
        <p:spPr>
          <a:xfrm>
            <a:off x="763979" y="1690688"/>
            <a:ext cx="10589821" cy="4421146"/>
          </a:xfrm>
        </p:spPr>
        <p:txBody>
          <a:bodyPr>
            <a:normAutofit fontScale="92500" lnSpcReduction="10000"/>
          </a:bodyPr>
          <a:lstStyle/>
          <a:p>
            <a:pPr marL="0" indent="0">
              <a:buNone/>
            </a:pPr>
            <a:r>
              <a:rPr lang="lv-LV" sz="2600" b="1" dirty="0">
                <a:solidFill>
                  <a:schemeClr val="tx1"/>
                </a:solidFill>
                <a:latin typeface="+mj-lt"/>
              </a:rPr>
              <a:t>Mācību mobilitāte tiek īstenota kādā no </a:t>
            </a:r>
            <a:r>
              <a:rPr lang="lv-LV" sz="2600" b="1" i="0" u="none" strike="noStrike" baseline="0" dirty="0">
                <a:solidFill>
                  <a:schemeClr val="tx1"/>
                </a:solidFill>
                <a:latin typeface="+mj-lt"/>
              </a:rPr>
              <a:t>ES dalībvalsts vai Programmas asociētām </a:t>
            </a:r>
            <a:r>
              <a:rPr lang="lv-LV" sz="2600" b="1" i="0" u="none" strike="noStrike" baseline="0" dirty="0" err="1">
                <a:solidFill>
                  <a:schemeClr val="tx1"/>
                </a:solidFill>
                <a:latin typeface="+mj-lt"/>
              </a:rPr>
              <a:t>trešām</a:t>
            </a:r>
            <a:r>
              <a:rPr lang="lv-LV" sz="2600" b="1" i="0" u="none" strike="noStrike" baseline="0" dirty="0">
                <a:solidFill>
                  <a:schemeClr val="tx1"/>
                </a:solidFill>
                <a:latin typeface="+mj-lt"/>
              </a:rPr>
              <a:t> valst</a:t>
            </a:r>
            <a:r>
              <a:rPr lang="lv-LV" sz="2600" b="1" dirty="0">
                <a:solidFill>
                  <a:schemeClr val="tx1"/>
                </a:solidFill>
                <a:latin typeface="+mj-lt"/>
              </a:rPr>
              <a:t>īm: </a:t>
            </a:r>
          </a:p>
          <a:p>
            <a:pPr marL="0" indent="0">
              <a:buNone/>
            </a:pPr>
            <a:endParaRPr lang="lv-LV" sz="2000" b="1" dirty="0">
              <a:solidFill>
                <a:schemeClr val="tx1"/>
              </a:solidFill>
            </a:endParaRPr>
          </a:p>
          <a:p>
            <a:pPr marL="0" indent="0" algn="just">
              <a:buNone/>
            </a:pPr>
            <a:endParaRPr lang="lv-LV" sz="2000" b="1" dirty="0">
              <a:solidFill>
                <a:srgbClr val="FF0000"/>
              </a:solidFill>
            </a:endParaRPr>
          </a:p>
          <a:p>
            <a:pPr marL="0" indent="0" algn="just">
              <a:buNone/>
            </a:pPr>
            <a:endParaRPr lang="lv-LV" sz="2000" b="1" dirty="0">
              <a:solidFill>
                <a:srgbClr val="FF0000"/>
              </a:solidFill>
            </a:endParaRPr>
          </a:p>
          <a:p>
            <a:pPr marL="0" indent="0" algn="just">
              <a:buNone/>
            </a:pPr>
            <a:endParaRPr lang="lv-LV" sz="2000" b="1" dirty="0">
              <a:solidFill>
                <a:srgbClr val="FF0000"/>
              </a:solidFill>
            </a:endParaRPr>
          </a:p>
          <a:p>
            <a:pPr marL="0" indent="0" algn="just">
              <a:buNone/>
            </a:pPr>
            <a:endParaRPr lang="lv-LV" sz="2000" b="1" dirty="0">
              <a:solidFill>
                <a:srgbClr val="FF0000"/>
              </a:solidFill>
            </a:endParaRPr>
          </a:p>
          <a:p>
            <a:pPr marL="0" indent="0" algn="just">
              <a:buNone/>
            </a:pPr>
            <a:endParaRPr lang="lv-LV" sz="2000" b="1" dirty="0">
              <a:solidFill>
                <a:srgbClr val="FF0000"/>
              </a:solidFill>
            </a:endParaRPr>
          </a:p>
          <a:p>
            <a:pPr marL="0" indent="0" algn="just">
              <a:buNone/>
            </a:pPr>
            <a:endParaRPr lang="lv-LV" sz="2000" b="1" dirty="0">
              <a:solidFill>
                <a:srgbClr val="FF0000"/>
              </a:solidFill>
            </a:endParaRPr>
          </a:p>
          <a:p>
            <a:pPr marL="0" indent="0" algn="just">
              <a:buNone/>
            </a:pPr>
            <a:endParaRPr lang="lv-LV" sz="2000" b="1" dirty="0">
              <a:solidFill>
                <a:srgbClr val="FF0000"/>
              </a:solidFill>
            </a:endParaRPr>
          </a:p>
          <a:p>
            <a:pPr marL="0" indent="0" algn="just">
              <a:buNone/>
            </a:pPr>
            <a:r>
              <a:rPr lang="lv-LV" sz="2300" dirty="0">
                <a:solidFill>
                  <a:schemeClr val="tx1"/>
                </a:solidFill>
                <a:latin typeface="+mn-lt"/>
              </a:rPr>
              <a:t>Bāzes likmes par mobilitātes 1 dienu līdz 14. dienai. </a:t>
            </a:r>
          </a:p>
          <a:p>
            <a:pPr marL="0" indent="0" algn="just">
              <a:buNone/>
            </a:pPr>
            <a:r>
              <a:rPr lang="lv-LV" sz="2300" dirty="0">
                <a:solidFill>
                  <a:schemeClr val="tx1"/>
                </a:solidFill>
                <a:latin typeface="+mn-lt"/>
              </a:rPr>
              <a:t>No 15.dienas piemēro 70% no bāzes likmes, noapaļojot veselos eiro.</a:t>
            </a:r>
            <a:endParaRPr lang="lv-LV" sz="2300" i="0" u="none" strike="noStrike" baseline="0" dirty="0">
              <a:solidFill>
                <a:schemeClr val="tx1"/>
              </a:solidFill>
              <a:latin typeface="+mn-lt"/>
            </a:endParaRPr>
          </a:p>
        </p:txBody>
      </p:sp>
      <p:graphicFrame>
        <p:nvGraphicFramePr>
          <p:cNvPr id="4" name="Table 5">
            <a:extLst>
              <a:ext uri="{FF2B5EF4-FFF2-40B4-BE49-F238E27FC236}">
                <a16:creationId xmlns:a16="http://schemas.microsoft.com/office/drawing/2014/main" id="{B512DFD4-9B40-22C2-3193-3BB66E27A264}"/>
              </a:ext>
            </a:extLst>
          </p:cNvPr>
          <p:cNvGraphicFramePr>
            <a:graphicFrameLocks noGrp="1"/>
          </p:cNvGraphicFramePr>
          <p:nvPr>
            <p:extLst>
              <p:ext uri="{D42A27DB-BD31-4B8C-83A1-F6EECF244321}">
                <p14:modId xmlns:p14="http://schemas.microsoft.com/office/powerpoint/2010/main" val="1283382025"/>
              </p:ext>
            </p:extLst>
          </p:nvPr>
        </p:nvGraphicFramePr>
        <p:xfrm>
          <a:off x="1151906" y="2474026"/>
          <a:ext cx="9124207" cy="2747158"/>
        </p:xfrm>
        <a:graphic>
          <a:graphicData uri="http://schemas.openxmlformats.org/drawingml/2006/table">
            <a:tbl>
              <a:tblPr firstRow="1" bandRow="1">
                <a:tableStyleId>{5C22544A-7EE6-4342-B048-85BDC9FD1C3A}</a:tableStyleId>
              </a:tblPr>
              <a:tblGrid>
                <a:gridCol w="1634837">
                  <a:extLst>
                    <a:ext uri="{9D8B030D-6E8A-4147-A177-3AD203B41FA5}">
                      <a16:colId xmlns:a16="http://schemas.microsoft.com/office/drawing/2014/main" val="3918933649"/>
                    </a:ext>
                  </a:extLst>
                </a:gridCol>
                <a:gridCol w="5437904">
                  <a:extLst>
                    <a:ext uri="{9D8B030D-6E8A-4147-A177-3AD203B41FA5}">
                      <a16:colId xmlns:a16="http://schemas.microsoft.com/office/drawing/2014/main" val="3276796711"/>
                    </a:ext>
                  </a:extLst>
                </a:gridCol>
                <a:gridCol w="2051466">
                  <a:extLst>
                    <a:ext uri="{9D8B030D-6E8A-4147-A177-3AD203B41FA5}">
                      <a16:colId xmlns:a16="http://schemas.microsoft.com/office/drawing/2014/main" val="1800163693"/>
                    </a:ext>
                  </a:extLst>
                </a:gridCol>
              </a:tblGrid>
              <a:tr h="886180">
                <a:tc>
                  <a:txBody>
                    <a:bodyPr/>
                    <a:lstStyle/>
                    <a:p>
                      <a:r>
                        <a:rPr lang="lv-LV" sz="1800" b="1" i="0" u="none" strike="noStrike" baseline="0" dirty="0">
                          <a:solidFill>
                            <a:schemeClr val="tx1"/>
                          </a:solidFill>
                        </a:rPr>
                        <a:t>1.valstu grupa</a:t>
                      </a:r>
                      <a:r>
                        <a:rPr lang="lv-LV" sz="1800" b="1" dirty="0">
                          <a:solidFill>
                            <a:schemeClr val="tx1"/>
                          </a:solidFill>
                        </a:rPr>
                        <a:t> </a:t>
                      </a:r>
                      <a:endParaRPr lang="lv-LV" dirty="0"/>
                    </a:p>
                  </a:txBody>
                  <a:tcPr/>
                </a:tc>
                <a:tc>
                  <a:txBody>
                    <a:bodyPr/>
                    <a:lstStyle/>
                    <a:p>
                      <a:r>
                        <a:rPr lang="lv-LV" sz="1800" b="0" i="0" u="none" strike="noStrike" kern="1200" baseline="0" dirty="0">
                          <a:solidFill>
                            <a:schemeClr val="tx1"/>
                          </a:solidFill>
                          <a:latin typeface="+mn-lt"/>
                          <a:ea typeface="+mn-ea"/>
                          <a:cs typeface="+mn-cs"/>
                        </a:rPr>
                        <a:t>Norvēģija, </a:t>
                      </a:r>
                      <a:r>
                        <a:rPr lang="lv-LV" sz="1800" b="0" i="0" u="none" strike="noStrike" baseline="0" dirty="0">
                          <a:solidFill>
                            <a:schemeClr val="tx1"/>
                          </a:solidFill>
                        </a:rPr>
                        <a:t>Dānija, Luksemburga, Islande, Zviedrija, Īrija, Somija, Lihtenšteina</a:t>
                      </a:r>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i="0" u="none" strike="noStrike" baseline="0" dirty="0">
                          <a:solidFill>
                            <a:schemeClr val="tx1"/>
                          </a:solidFill>
                        </a:rPr>
                        <a:t>180 EUR dienā</a:t>
                      </a:r>
                    </a:p>
                    <a:p>
                      <a:endParaRPr lang="lv-LV" dirty="0"/>
                    </a:p>
                  </a:txBody>
                  <a:tcPr/>
                </a:tc>
                <a:extLst>
                  <a:ext uri="{0D108BD9-81ED-4DB2-BD59-A6C34878D82A}">
                    <a16:rowId xmlns:a16="http://schemas.microsoft.com/office/drawing/2014/main" val="2713357236"/>
                  </a:ext>
                </a:extLst>
              </a:tr>
              <a:tr h="886180">
                <a:tc>
                  <a:txBody>
                    <a:bodyPr/>
                    <a:lstStyle/>
                    <a:p>
                      <a:r>
                        <a:rPr lang="lv-LV" sz="1800" b="1" i="0" u="none" strike="noStrike" baseline="0" dirty="0">
                          <a:solidFill>
                            <a:schemeClr val="tx1"/>
                          </a:solidFill>
                        </a:rPr>
                        <a:t>2.valstu grupa</a:t>
                      </a:r>
                      <a:r>
                        <a:rPr lang="lv-LV" sz="1800" b="1" dirty="0">
                          <a:solidFill>
                            <a:schemeClr val="tx1"/>
                          </a:solidFill>
                        </a:rPr>
                        <a:t> </a:t>
                      </a:r>
                      <a:endParaRPr lang="lv-LV" dirty="0"/>
                    </a:p>
                  </a:txBody>
                  <a:tcPr/>
                </a:tc>
                <a:tc>
                  <a:txBody>
                    <a:bodyPr/>
                    <a:lstStyle/>
                    <a:p>
                      <a:r>
                        <a:rPr lang="lv-LV" sz="1800" b="0" i="0" u="none" strike="noStrike" baseline="0" dirty="0">
                          <a:solidFill>
                            <a:schemeClr val="tx1"/>
                          </a:solidFill>
                        </a:rPr>
                        <a:t>Nīderlande</a:t>
                      </a:r>
                      <a:r>
                        <a:rPr lang="en-US" sz="1800" b="0" i="0" u="none" strike="noStrike" baseline="0" dirty="0">
                          <a:solidFill>
                            <a:schemeClr val="tx1"/>
                          </a:solidFill>
                        </a:rPr>
                        <a:t>, </a:t>
                      </a:r>
                      <a:r>
                        <a:rPr lang="lv-LV" sz="1800" b="0" i="0" u="none" strike="noStrike" baseline="0" dirty="0">
                          <a:solidFill>
                            <a:schemeClr val="tx1"/>
                          </a:solidFill>
                        </a:rPr>
                        <a:t>Austrija</a:t>
                      </a:r>
                      <a:r>
                        <a:rPr lang="en-US" sz="1800" b="0" i="0" u="none" strike="noStrike" baseline="0" dirty="0">
                          <a:solidFill>
                            <a:schemeClr val="tx1"/>
                          </a:solidFill>
                        </a:rPr>
                        <a:t>, </a:t>
                      </a:r>
                      <a:r>
                        <a:rPr lang="lv-LV" sz="1800" b="0" i="0" u="none" strike="noStrike" baseline="0" dirty="0">
                          <a:solidFill>
                            <a:schemeClr val="tx1"/>
                          </a:solidFill>
                        </a:rPr>
                        <a:t>Beļģija</a:t>
                      </a:r>
                      <a:r>
                        <a:rPr lang="en-US" sz="1800" b="0" i="0" u="none" strike="noStrike" baseline="0" dirty="0">
                          <a:solidFill>
                            <a:schemeClr val="tx1"/>
                          </a:solidFill>
                        </a:rPr>
                        <a:t>, </a:t>
                      </a:r>
                      <a:r>
                        <a:rPr lang="lv-LV" sz="1800" b="0" i="0" u="none" strike="noStrike" baseline="0" dirty="0">
                          <a:solidFill>
                            <a:schemeClr val="tx1"/>
                          </a:solidFill>
                        </a:rPr>
                        <a:t>Francija</a:t>
                      </a:r>
                      <a:r>
                        <a:rPr lang="en-US" sz="1800" b="0" i="0" u="none" strike="noStrike" baseline="0" dirty="0">
                          <a:solidFill>
                            <a:schemeClr val="tx1"/>
                          </a:solidFill>
                        </a:rPr>
                        <a:t>, </a:t>
                      </a:r>
                      <a:r>
                        <a:rPr lang="lv-LV" sz="1800" b="0" i="0" u="none" strike="noStrike" baseline="0" dirty="0">
                          <a:solidFill>
                            <a:schemeClr val="tx1"/>
                          </a:solidFill>
                        </a:rPr>
                        <a:t>Vācija</a:t>
                      </a:r>
                      <a:r>
                        <a:rPr lang="en-US" sz="1800" b="0" i="0" u="none" strike="noStrike" baseline="0" dirty="0">
                          <a:solidFill>
                            <a:schemeClr val="tx1"/>
                          </a:solidFill>
                        </a:rPr>
                        <a:t>, </a:t>
                      </a:r>
                      <a:r>
                        <a:rPr lang="lv-LV" sz="1800" b="0" i="0" u="none" strike="noStrike" baseline="0" dirty="0">
                          <a:solidFill>
                            <a:schemeClr val="tx1"/>
                          </a:solidFill>
                        </a:rPr>
                        <a:t>Itālija</a:t>
                      </a:r>
                      <a:r>
                        <a:rPr lang="en-US" sz="1800" b="0" i="0" u="none" strike="noStrike" baseline="0" dirty="0">
                          <a:solidFill>
                            <a:schemeClr val="tx1"/>
                          </a:solidFill>
                        </a:rPr>
                        <a:t>, </a:t>
                      </a:r>
                      <a:r>
                        <a:rPr lang="lv-LV" sz="1800" b="0" i="0" u="none" strike="noStrike" baseline="0" dirty="0">
                          <a:solidFill>
                            <a:schemeClr val="tx1"/>
                          </a:solidFill>
                        </a:rPr>
                        <a:t>Spānija</a:t>
                      </a:r>
                      <a:r>
                        <a:rPr lang="en-US" sz="1800" b="0" i="0" u="none" strike="noStrike" baseline="0" dirty="0">
                          <a:solidFill>
                            <a:schemeClr val="tx1"/>
                          </a:solidFill>
                        </a:rPr>
                        <a:t>, </a:t>
                      </a:r>
                      <a:r>
                        <a:rPr lang="lv-LV" sz="1800" b="0" i="0" u="none" strike="noStrike" baseline="0" dirty="0">
                          <a:solidFill>
                            <a:schemeClr val="tx1"/>
                          </a:solidFill>
                        </a:rPr>
                        <a:t>Kipra</a:t>
                      </a:r>
                      <a:r>
                        <a:rPr lang="en-US" sz="1800" b="0" i="0" u="none" strike="noStrike" baseline="0" dirty="0">
                          <a:solidFill>
                            <a:schemeClr val="tx1"/>
                          </a:solidFill>
                        </a:rPr>
                        <a:t>, </a:t>
                      </a:r>
                      <a:r>
                        <a:rPr lang="lv-LV" sz="1800" b="0" i="0" u="none" strike="noStrike" baseline="0" dirty="0">
                          <a:solidFill>
                            <a:schemeClr val="tx1"/>
                          </a:solidFill>
                        </a:rPr>
                        <a:t>Grieķija</a:t>
                      </a:r>
                      <a:r>
                        <a:rPr lang="en-US" sz="1800" b="0" i="0" u="none" strike="noStrike" baseline="0" dirty="0">
                          <a:solidFill>
                            <a:schemeClr val="tx1"/>
                          </a:solidFill>
                        </a:rPr>
                        <a:t>, Malta, </a:t>
                      </a:r>
                      <a:r>
                        <a:rPr lang="en-US" sz="1800" b="0" i="0" u="none" strike="noStrike" baseline="0" dirty="0" err="1">
                          <a:solidFill>
                            <a:schemeClr val="tx1"/>
                          </a:solidFill>
                        </a:rPr>
                        <a:t>Portug</a:t>
                      </a:r>
                      <a:r>
                        <a:rPr lang="lv-LV" sz="1800" b="0" i="0" u="none" strike="noStrike" baseline="0" dirty="0">
                          <a:solidFill>
                            <a:schemeClr val="tx1"/>
                          </a:solidFill>
                        </a:rPr>
                        <a:t>āle</a:t>
                      </a:r>
                      <a:endParaRPr lang="lv-LV"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dirty="0">
                          <a:solidFill>
                            <a:schemeClr val="tx1"/>
                          </a:solidFill>
                        </a:rPr>
                        <a:t>160 EUR dienā</a:t>
                      </a:r>
                      <a:endParaRPr lang="lv-LV" dirty="0"/>
                    </a:p>
                    <a:p>
                      <a:endParaRPr lang="lv-LV" dirty="0"/>
                    </a:p>
                  </a:txBody>
                  <a:tcPr/>
                </a:tc>
                <a:extLst>
                  <a:ext uri="{0D108BD9-81ED-4DB2-BD59-A6C34878D82A}">
                    <a16:rowId xmlns:a16="http://schemas.microsoft.com/office/drawing/2014/main" val="734006072"/>
                  </a:ext>
                </a:extLst>
              </a:tr>
              <a:tr h="974798">
                <a:tc>
                  <a:txBody>
                    <a:bodyPr/>
                    <a:lstStyle/>
                    <a:p>
                      <a:r>
                        <a:rPr lang="lv-LV" sz="1800" b="1" i="0" u="none" strike="noStrike" baseline="0" dirty="0">
                          <a:solidFill>
                            <a:schemeClr val="tx1"/>
                          </a:solidFill>
                        </a:rPr>
                        <a:t>3.valstu grupa </a:t>
                      </a:r>
                      <a:endParaRPr lang="lv-LV" dirty="0"/>
                    </a:p>
                  </a:txBody>
                  <a:tcPr/>
                </a:tc>
                <a:tc>
                  <a:txBody>
                    <a:bodyPr/>
                    <a:lstStyle/>
                    <a:p>
                      <a:r>
                        <a:rPr lang="lv-LV" sz="1800" b="0" i="0" u="none" strike="noStrike" kern="1200" baseline="0" dirty="0">
                          <a:solidFill>
                            <a:schemeClr val="tx1"/>
                          </a:solidFill>
                          <a:latin typeface="+mn-lt"/>
                          <a:ea typeface="+mn-ea"/>
                          <a:cs typeface="+mn-cs"/>
                        </a:rPr>
                        <a:t>Slovēnija, Igaunija, Horvātija, Slovākija, Čehija, Lietuva, Turcija, Ungārija, Polija, Rumānija, Bulgārija, Ziemeļmaķedonija, Serbija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1" i="0" u="none" strike="noStrike" baseline="0" dirty="0">
                          <a:solidFill>
                            <a:schemeClr val="tx1"/>
                          </a:solidFill>
                        </a:rPr>
                        <a:t>140 EUR dienā</a:t>
                      </a:r>
                    </a:p>
                    <a:p>
                      <a:endParaRPr lang="lv-LV" dirty="0"/>
                    </a:p>
                  </a:txBody>
                  <a:tcPr/>
                </a:tc>
                <a:extLst>
                  <a:ext uri="{0D108BD9-81ED-4DB2-BD59-A6C34878D82A}">
                    <a16:rowId xmlns:a16="http://schemas.microsoft.com/office/drawing/2014/main" val="219735530"/>
                  </a:ext>
                </a:extLst>
              </a:tr>
            </a:tbl>
          </a:graphicData>
        </a:graphic>
      </p:graphicFrame>
    </p:spTree>
    <p:extLst>
      <p:ext uri="{BB962C8B-B14F-4D97-AF65-F5344CB8AC3E}">
        <p14:creationId xmlns:p14="http://schemas.microsoft.com/office/powerpoint/2010/main" val="310720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CE3DF-2F4E-482C-A372-F279D77022E9}"/>
              </a:ext>
            </a:extLst>
          </p:cNvPr>
          <p:cNvSpPr>
            <a:spLocks noGrp="1"/>
          </p:cNvSpPr>
          <p:nvPr>
            <p:ph type="title"/>
          </p:nvPr>
        </p:nvSpPr>
        <p:spPr>
          <a:xfrm>
            <a:off x="1002748" y="1119031"/>
            <a:ext cx="3635513" cy="4342283"/>
          </a:xfrm>
        </p:spPr>
        <p:txBody>
          <a:bodyPr>
            <a:normAutofit/>
          </a:bodyPr>
          <a:lstStyle/>
          <a:p>
            <a:pPr algn="ctr"/>
            <a:r>
              <a:rPr lang="lv-LV" sz="3500" b="1" dirty="0">
                <a:solidFill>
                  <a:srgbClr val="FFFFFF"/>
                </a:solidFill>
                <a:latin typeface="+mn-lt"/>
                <a:ea typeface="Verdana" panose="020B0604030504040204" pitchFamily="34" charset="0"/>
              </a:rPr>
              <a:t>Iekļaušanas</a:t>
            </a:r>
            <a:r>
              <a:rPr lang="lv-LV" dirty="0">
                <a:solidFill>
                  <a:srgbClr val="FFFFFF"/>
                </a:solidFill>
                <a:effectLst>
                  <a:outerShdw blurRad="38100" dist="38100" dir="2700000" algn="tl">
                    <a:srgbClr val="000000">
                      <a:alpha val="43137"/>
                    </a:srgbClr>
                  </a:outerShdw>
                </a:effectLst>
              </a:rPr>
              <a:t> </a:t>
            </a:r>
            <a:r>
              <a:rPr lang="lv-LV" sz="3500" b="1" dirty="0">
                <a:solidFill>
                  <a:srgbClr val="FFFFFF"/>
                </a:solidFill>
                <a:latin typeface="+mn-lt"/>
                <a:ea typeface="Verdana" panose="020B0604030504040204" pitchFamily="34" charset="0"/>
              </a:rPr>
              <a:t>atbalsts</a:t>
            </a:r>
            <a:br>
              <a:rPr lang="lv-LV" dirty="0">
                <a:solidFill>
                  <a:srgbClr val="FFFFFF"/>
                </a:solidFill>
                <a:effectLst>
                  <a:outerShdw blurRad="38100" dist="38100" dir="2700000" algn="tl">
                    <a:srgbClr val="000000">
                      <a:alpha val="43137"/>
                    </a:srgbClr>
                  </a:outerShdw>
                </a:effectLst>
              </a:rPr>
            </a:br>
            <a:r>
              <a:rPr lang="lv-LV" sz="3400" b="1" dirty="0"/>
              <a:t>vienības izmaksas un faktiskās izmaksas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A26947-31E7-4D74-B74A-304DC9AB83A3}"/>
              </a:ext>
            </a:extLst>
          </p:cNvPr>
          <p:cNvSpPr>
            <a:spLocks noGrp="1"/>
          </p:cNvSpPr>
          <p:nvPr>
            <p:ph idx="1"/>
          </p:nvPr>
        </p:nvSpPr>
        <p:spPr>
          <a:xfrm>
            <a:off x="5066805" y="1353972"/>
            <a:ext cx="6472052" cy="4769737"/>
          </a:xfrm>
        </p:spPr>
        <p:txBody>
          <a:bodyPr>
            <a:normAutofit fontScale="77500" lnSpcReduction="20000"/>
          </a:bodyPr>
          <a:lstStyle/>
          <a:p>
            <a:pPr marL="0" lvl="1" indent="0">
              <a:spcAft>
                <a:spcPts val="600"/>
              </a:spcAft>
              <a:buNone/>
              <a:defRPr/>
            </a:pPr>
            <a:r>
              <a:rPr lang="lv-LV" sz="3000" dirty="0">
                <a:cs typeface="Arial" panose="020B0604020202020204" pitchFamily="34" charset="0"/>
              </a:rPr>
              <a:t>Izdevumi mobilitāšu organizēšanai </a:t>
            </a:r>
            <a:r>
              <a:rPr lang="lv-LV" sz="3000" b="1" dirty="0">
                <a:cs typeface="Arial" panose="020B0604020202020204" pitchFamily="34" charset="0"/>
              </a:rPr>
              <a:t>dalībniekiem ar mazākām iespējām</a:t>
            </a:r>
          </a:p>
          <a:p>
            <a:pPr marL="288000" lvl="1" indent="0">
              <a:spcAft>
                <a:spcPts val="600"/>
              </a:spcAft>
              <a:buNone/>
              <a:defRPr/>
            </a:pPr>
            <a:r>
              <a:rPr lang="lv-LV" sz="2500" b="1" dirty="0">
                <a:solidFill>
                  <a:schemeClr val="accent1">
                    <a:lumMod val="50000"/>
                  </a:schemeClr>
                </a:solidFill>
                <a:cs typeface="Arial" panose="020B0604020202020204" pitchFamily="34" charset="0"/>
              </a:rPr>
              <a:t>Atbalsts organizācijai – vienības izmaksas</a:t>
            </a:r>
          </a:p>
          <a:p>
            <a:pPr marL="630900" lvl="1" indent="-342900">
              <a:spcAft>
                <a:spcPts val="600"/>
              </a:spcAft>
              <a:defRPr/>
            </a:pPr>
            <a:r>
              <a:rPr lang="lv-LV" dirty="0">
                <a:cs typeface="Arial" panose="020B0604020202020204" pitchFamily="34" charset="0"/>
              </a:rPr>
              <a:t>balstās </a:t>
            </a:r>
            <a:r>
              <a:rPr lang="lv-LV" b="1" dirty="0">
                <a:cs typeface="Arial" panose="020B0604020202020204" pitchFamily="34" charset="0"/>
              </a:rPr>
              <a:t>uz dalībnieku skaitu, kuriem ir mazāk iespēju</a:t>
            </a:r>
            <a:r>
              <a:rPr lang="lv-LV" dirty="0">
                <a:cs typeface="Arial" panose="020B0604020202020204" pitchFamily="34" charset="0"/>
              </a:rPr>
              <a:t>, izņemot pavadošās personas;</a:t>
            </a:r>
            <a:endParaRPr lang="lv-LV" dirty="0">
              <a:solidFill>
                <a:srgbClr val="000000"/>
              </a:solidFill>
              <a:cs typeface="Arial" panose="020B0604020202020204" pitchFamily="34" charset="0"/>
            </a:endParaRPr>
          </a:p>
          <a:p>
            <a:pPr marL="630900" lvl="1" indent="-342900">
              <a:spcAft>
                <a:spcPts val="600"/>
              </a:spcAft>
              <a:defRPr/>
            </a:pPr>
            <a:r>
              <a:rPr lang="lv-LV" b="1" dirty="0">
                <a:cs typeface="Arial" panose="020B0604020202020204" pitchFamily="34" charset="0"/>
              </a:rPr>
              <a:t>100 EUR par vienu dalībnieku.</a:t>
            </a:r>
          </a:p>
          <a:p>
            <a:pPr marL="288000" lvl="1" indent="0">
              <a:spcAft>
                <a:spcPts val="600"/>
              </a:spcAft>
              <a:buNone/>
              <a:defRPr/>
            </a:pPr>
            <a:endParaRPr lang="lv-LV" sz="2500" dirty="0">
              <a:cs typeface="Arial" panose="020B0604020202020204" pitchFamily="34" charset="0"/>
            </a:endParaRPr>
          </a:p>
          <a:p>
            <a:pPr marL="288000" lvl="1" indent="0">
              <a:spcAft>
                <a:spcPts val="600"/>
              </a:spcAft>
              <a:buNone/>
              <a:defRPr/>
            </a:pPr>
            <a:r>
              <a:rPr lang="lv-LV" sz="2500" b="1" dirty="0">
                <a:solidFill>
                  <a:schemeClr val="accent1">
                    <a:lumMod val="50000"/>
                  </a:schemeClr>
                </a:solidFill>
                <a:cs typeface="Arial" panose="020B0604020202020204" pitchFamily="34" charset="0"/>
              </a:rPr>
              <a:t>Atbalsts dalībniekiem – faktiskās izmaksas</a:t>
            </a:r>
            <a:endParaRPr lang="lv-LV" sz="2500" dirty="0">
              <a:cs typeface="Arial" panose="020B0604020202020204" pitchFamily="34" charset="0"/>
            </a:endParaRPr>
          </a:p>
          <a:p>
            <a:pPr marL="630900" lvl="1" indent="-342900">
              <a:spcAft>
                <a:spcPts val="600"/>
              </a:spcAft>
              <a:defRPr/>
            </a:pPr>
            <a:r>
              <a:rPr lang="lv-LV" sz="2500" dirty="0">
                <a:cs typeface="Arial" panose="020B0604020202020204" pitchFamily="34" charset="0"/>
              </a:rPr>
              <a:t>Papildus izmaksas, kas tieši saistītas ar dalībniekiem ar mazākām iespējām un viņu pavadošajām personām, t.sk. ceļa un uzturēšanās izdevumi, ja finansējums šiem dalībniekiem netiek pieprasītas no budžeta kategorijām “Ceļa izdevumi” un “Individuāls atbalsts”.</a:t>
            </a:r>
          </a:p>
          <a:p>
            <a:pPr marL="630900" lvl="1" indent="-342900">
              <a:spcAft>
                <a:spcPts val="600"/>
              </a:spcAft>
              <a:defRPr/>
            </a:pPr>
            <a:r>
              <a:rPr lang="lv-LV" sz="2500" dirty="0">
                <a:cs typeface="Arial" panose="020B0604020202020204" pitchFamily="34" charset="0"/>
              </a:rPr>
              <a:t>100% apmērā, balstoties uz </a:t>
            </a:r>
            <a:r>
              <a:rPr lang="lv-LV" sz="2500" b="1" dirty="0">
                <a:cs typeface="Arial" panose="020B0604020202020204" pitchFamily="34" charset="0"/>
              </a:rPr>
              <a:t>faktiskajām izmaksām,</a:t>
            </a:r>
          </a:p>
          <a:p>
            <a:pPr marL="630900" lvl="1" indent="-342900">
              <a:spcAft>
                <a:spcPts val="600"/>
              </a:spcAft>
              <a:defRPr/>
            </a:pPr>
            <a:r>
              <a:rPr lang="lv-LV" sz="2500" dirty="0">
                <a:cs typeface="Arial" panose="020B0604020202020204" pitchFamily="34" charset="0"/>
              </a:rPr>
              <a:t>Pieteicējam izmaksas jāpamato pieteikumā un NA jāapstiprina.</a:t>
            </a:r>
          </a:p>
          <a:p>
            <a:pPr marL="630900" lvl="1" indent="-342900">
              <a:spcAft>
                <a:spcPts val="600"/>
              </a:spcAft>
              <a:defRPr/>
            </a:pPr>
            <a:endParaRPr lang="lv-LV" sz="1500" dirty="0">
              <a:latin typeface="Arial" panose="020B0604020202020204" pitchFamily="34" charset="0"/>
            </a:endParaRPr>
          </a:p>
          <a:p>
            <a:pPr marL="0" indent="0">
              <a:buNone/>
            </a:pPr>
            <a:endParaRPr lang="lv-LV" sz="1500" dirty="0"/>
          </a:p>
        </p:txBody>
      </p:sp>
      <p:pic>
        <p:nvPicPr>
          <p:cNvPr id="4" name="Content Placeholder 4">
            <a:extLst>
              <a:ext uri="{FF2B5EF4-FFF2-40B4-BE49-F238E27FC236}">
                <a16:creationId xmlns:a16="http://schemas.microsoft.com/office/drawing/2014/main" id="{06046D65-E742-1900-9636-55579248C039}"/>
              </a:ext>
            </a:extLst>
          </p:cNvPr>
          <p:cNvPicPr>
            <a:picLocks noChangeAspect="1"/>
          </p:cNvPicPr>
          <p:nvPr/>
        </p:nvPicPr>
        <p:blipFill>
          <a:blip r:embed="rId2" cstate="print"/>
          <a:srcRect/>
          <a:stretch>
            <a:fillRect/>
          </a:stretch>
        </p:blipFill>
        <p:spPr>
          <a:xfrm>
            <a:off x="10124883" y="5696256"/>
            <a:ext cx="2064069" cy="1161744"/>
          </a:xfrm>
          <a:prstGeom prst="rect">
            <a:avLst/>
          </a:prstGeom>
        </p:spPr>
      </p:pic>
      <p:pic>
        <p:nvPicPr>
          <p:cNvPr id="5" name="Picture 4">
            <a:extLst>
              <a:ext uri="{FF2B5EF4-FFF2-40B4-BE49-F238E27FC236}">
                <a16:creationId xmlns:a16="http://schemas.microsoft.com/office/drawing/2014/main" id="{BC7F882C-23CA-83CF-9D68-F7F76A78548D}"/>
              </a:ext>
            </a:extLst>
          </p:cNvPr>
          <p:cNvPicPr>
            <a:picLocks noChangeAspect="1"/>
          </p:cNvPicPr>
          <p:nvPr/>
        </p:nvPicPr>
        <p:blipFill>
          <a:blip r:embed="rId3"/>
          <a:stretch>
            <a:fillRect/>
          </a:stretch>
        </p:blipFill>
        <p:spPr>
          <a:xfrm>
            <a:off x="1548848" y="4691935"/>
            <a:ext cx="2727907" cy="1638188"/>
          </a:xfrm>
          <a:prstGeom prst="rect">
            <a:avLst/>
          </a:prstGeom>
        </p:spPr>
      </p:pic>
    </p:spTree>
    <p:extLst>
      <p:ext uri="{BB962C8B-B14F-4D97-AF65-F5344CB8AC3E}">
        <p14:creationId xmlns:p14="http://schemas.microsoft.com/office/powerpoint/2010/main" val="332830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09FAF3-96FE-40E0-941E-BEA97DFD9F47}"/>
              </a:ext>
            </a:extLst>
          </p:cNvPr>
          <p:cNvSpPr>
            <a:spLocks noGrp="1"/>
          </p:cNvSpPr>
          <p:nvPr>
            <p:ph type="title"/>
          </p:nvPr>
        </p:nvSpPr>
        <p:spPr>
          <a:xfrm>
            <a:off x="1171074" y="1396686"/>
            <a:ext cx="3240506" cy="4064628"/>
          </a:xfrm>
        </p:spPr>
        <p:txBody>
          <a:bodyPr>
            <a:normAutofit/>
          </a:bodyPr>
          <a:lstStyle/>
          <a:p>
            <a:pPr algn="ctr"/>
            <a:r>
              <a:rPr lang="lv-LV" sz="3500" b="1" dirty="0">
                <a:solidFill>
                  <a:srgbClr val="FFFFFF"/>
                </a:solidFill>
                <a:latin typeface="+mn-lt"/>
                <a:ea typeface="Verdana" panose="020B0604030504040204" pitchFamily="34" charset="0"/>
              </a:rPr>
              <a:t>Sagatavošanās vizīte</a:t>
            </a:r>
            <a:br>
              <a:rPr lang="lv-LV" sz="4100" b="1" dirty="0">
                <a:solidFill>
                  <a:srgbClr val="FFFFFF"/>
                </a:solidFill>
              </a:rPr>
            </a:br>
            <a:r>
              <a:rPr lang="lv-LV" sz="3400" b="1" dirty="0"/>
              <a:t>575 EUR par vienu dalībnieku</a:t>
            </a:r>
          </a:p>
        </p:txBody>
      </p:sp>
      <p:sp>
        <p:nvSpPr>
          <p:cNvPr id="23"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E26558-C02A-4321-AC10-08362E845167}"/>
              </a:ext>
            </a:extLst>
          </p:cNvPr>
          <p:cNvSpPr>
            <a:spLocks noGrp="1"/>
          </p:cNvSpPr>
          <p:nvPr>
            <p:ph idx="1"/>
          </p:nvPr>
        </p:nvSpPr>
        <p:spPr>
          <a:xfrm>
            <a:off x="5370153" y="1526033"/>
            <a:ext cx="5536397" cy="3935281"/>
          </a:xfrm>
        </p:spPr>
        <p:txBody>
          <a:bodyPr>
            <a:normAutofit/>
          </a:bodyPr>
          <a:lstStyle/>
          <a:p>
            <a:pPr marL="0" indent="0">
              <a:buNone/>
            </a:pPr>
            <a:r>
              <a:rPr lang="lv-LV" altLang="lv-LV" b="1" dirty="0"/>
              <a:t>Vienības izmaksas</a:t>
            </a:r>
            <a:r>
              <a:rPr lang="lv-LV" altLang="lv-LV" dirty="0"/>
              <a:t>:</a:t>
            </a:r>
          </a:p>
          <a:p>
            <a:r>
              <a:rPr lang="lv-LV" altLang="lv-LV" b="1" dirty="0"/>
              <a:t>c</a:t>
            </a:r>
            <a:r>
              <a:rPr lang="lv-LV" b="1" dirty="0"/>
              <a:t>eļa </a:t>
            </a:r>
            <a:r>
              <a:rPr lang="lv-LV" dirty="0"/>
              <a:t>un</a:t>
            </a:r>
            <a:r>
              <a:rPr lang="lv-LV" b="1" dirty="0"/>
              <a:t> uzturēšanās izdevumi </a:t>
            </a:r>
            <a:r>
              <a:rPr lang="lv-LV" dirty="0"/>
              <a:t>dalībai sagatavošanās vizītē, </a:t>
            </a:r>
            <a:endParaRPr lang="lv-LV" b="1" dirty="0"/>
          </a:p>
          <a:p>
            <a:r>
              <a:rPr lang="lv-LV" dirty="0"/>
              <a:t>balstās uz </a:t>
            </a:r>
            <a:r>
              <a:rPr lang="lv-LV" b="1" dirty="0"/>
              <a:t>dalībnieku skaitu,</a:t>
            </a:r>
            <a:endParaRPr lang="lv-LV" dirty="0"/>
          </a:p>
          <a:p>
            <a:r>
              <a:rPr lang="lv-LV" b="1" dirty="0"/>
              <a:t>maksimāli 1-2 dalībnieki, </a:t>
            </a:r>
            <a:r>
              <a:rPr lang="lv-LV" dirty="0"/>
              <a:t>skaits  jāpamato projekta pieteikumā.</a:t>
            </a:r>
          </a:p>
        </p:txBody>
      </p:sp>
      <p:pic>
        <p:nvPicPr>
          <p:cNvPr id="4" name="Content Placeholder 4">
            <a:extLst>
              <a:ext uri="{FF2B5EF4-FFF2-40B4-BE49-F238E27FC236}">
                <a16:creationId xmlns:a16="http://schemas.microsoft.com/office/drawing/2014/main" id="{91D11881-6B97-A0B0-5701-260D3DBB3C6A}"/>
              </a:ext>
            </a:extLst>
          </p:cNvPr>
          <p:cNvPicPr>
            <a:picLocks noChangeAspect="1"/>
          </p:cNvPicPr>
          <p:nvPr/>
        </p:nvPicPr>
        <p:blipFill>
          <a:blip r:embed="rId2" cstate="print"/>
          <a:srcRect/>
          <a:stretch>
            <a:fillRect/>
          </a:stretch>
        </p:blipFill>
        <p:spPr>
          <a:xfrm>
            <a:off x="10124883" y="5696256"/>
            <a:ext cx="2064069" cy="1161744"/>
          </a:xfrm>
          <a:prstGeom prst="rect">
            <a:avLst/>
          </a:prstGeom>
        </p:spPr>
      </p:pic>
    </p:spTree>
    <p:extLst>
      <p:ext uri="{BB962C8B-B14F-4D97-AF65-F5344CB8AC3E}">
        <p14:creationId xmlns:p14="http://schemas.microsoft.com/office/powerpoint/2010/main" val="172051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25398-CA80-49D3-8DAF-B82FC5FFD0C2}"/>
              </a:ext>
            </a:extLst>
          </p:cNvPr>
          <p:cNvSpPr>
            <a:spLocks noGrp="1"/>
          </p:cNvSpPr>
          <p:nvPr>
            <p:ph type="title"/>
          </p:nvPr>
        </p:nvSpPr>
        <p:spPr>
          <a:xfrm>
            <a:off x="1171074" y="1396686"/>
            <a:ext cx="3240506" cy="4064628"/>
          </a:xfrm>
        </p:spPr>
        <p:txBody>
          <a:bodyPr>
            <a:normAutofit/>
          </a:bodyPr>
          <a:lstStyle/>
          <a:p>
            <a:pPr algn="ctr"/>
            <a:r>
              <a:rPr lang="lv-LV" sz="3500" b="1" dirty="0">
                <a:solidFill>
                  <a:srgbClr val="FFFFFF"/>
                </a:solidFill>
                <a:latin typeface="+mn-lt"/>
                <a:ea typeface="Verdana" panose="020B0604030504040204" pitchFamily="34" charset="0"/>
              </a:rPr>
              <a:t>Valodas</a:t>
            </a:r>
            <a:r>
              <a:rPr lang="lv-LV" b="1" dirty="0">
                <a:solidFill>
                  <a:srgbClr val="FFFFFF"/>
                </a:solidFill>
              </a:rPr>
              <a:t> </a:t>
            </a:r>
            <a:r>
              <a:rPr lang="lv-LV" sz="3500" b="1" dirty="0">
                <a:solidFill>
                  <a:srgbClr val="FFFFFF"/>
                </a:solidFill>
                <a:latin typeface="+mn-lt"/>
                <a:ea typeface="Verdana" panose="020B0604030504040204" pitchFamily="34" charset="0"/>
              </a:rPr>
              <a:t>atbalsts</a:t>
            </a:r>
            <a:br>
              <a:rPr lang="lv-LV" sz="3500" b="1" dirty="0">
                <a:solidFill>
                  <a:srgbClr val="FFFFFF"/>
                </a:solidFill>
                <a:latin typeface="+mn-lt"/>
                <a:ea typeface="Verdana" panose="020B0604030504040204" pitchFamily="34" charset="0"/>
              </a:rPr>
            </a:br>
            <a:r>
              <a:rPr lang="lv-LV" sz="2500" dirty="0">
                <a:solidFill>
                  <a:srgbClr val="FFFFFF"/>
                </a:solidFill>
                <a:latin typeface="+mn-lt"/>
                <a:ea typeface="Verdana" panose="020B0604030504040204" pitchFamily="34" charset="0"/>
              </a:rPr>
              <a:t>mobilitātēm, kas ilgākas par 30 dienām</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E5B941-06A3-49D3-A86A-5D8933A8449C}"/>
              </a:ext>
            </a:extLst>
          </p:cNvPr>
          <p:cNvSpPr>
            <a:spLocks noGrp="1"/>
          </p:cNvSpPr>
          <p:nvPr>
            <p:ph idx="1"/>
          </p:nvPr>
        </p:nvSpPr>
        <p:spPr>
          <a:xfrm>
            <a:off x="5370153" y="1526033"/>
            <a:ext cx="5911799" cy="4170223"/>
          </a:xfrm>
        </p:spPr>
        <p:txBody>
          <a:bodyPr>
            <a:normAutofit/>
          </a:bodyPr>
          <a:lstStyle/>
          <a:p>
            <a:pPr marL="0" indent="0">
              <a:buNone/>
            </a:pPr>
            <a:r>
              <a:rPr lang="lv-LV" sz="2300" b="1" dirty="0"/>
              <a:t>Tiešsaistes valodas atbalsts O</a:t>
            </a:r>
            <a:r>
              <a:rPr lang="lv-LV" sz="2300" dirty="0"/>
              <a:t>nline </a:t>
            </a:r>
            <a:r>
              <a:rPr lang="lv-LV" sz="2300" b="1" dirty="0" err="1"/>
              <a:t>L</a:t>
            </a:r>
            <a:r>
              <a:rPr lang="lv-LV" sz="2300" dirty="0" err="1"/>
              <a:t>anguage</a:t>
            </a:r>
            <a:r>
              <a:rPr lang="lv-LV" sz="2300" dirty="0"/>
              <a:t> </a:t>
            </a:r>
            <a:r>
              <a:rPr lang="lv-LV" sz="2300" b="1" dirty="0" err="1"/>
              <a:t>S</a:t>
            </a:r>
            <a:r>
              <a:rPr lang="lv-LV" sz="2300" dirty="0" err="1"/>
              <a:t>upport</a:t>
            </a:r>
            <a:r>
              <a:rPr lang="lv-LV" sz="2300" dirty="0"/>
              <a:t> (</a:t>
            </a:r>
            <a:r>
              <a:rPr lang="lv-LV" sz="2300" b="1" dirty="0"/>
              <a:t>OLS</a:t>
            </a:r>
            <a:r>
              <a:rPr lang="lv-LV" sz="2300" dirty="0"/>
              <a:t>) platforma - bezmaksas</a:t>
            </a:r>
          </a:p>
          <a:p>
            <a:pPr marL="0" indent="0" algn="ctr">
              <a:buNone/>
            </a:pPr>
            <a:r>
              <a:rPr lang="lv-LV" sz="2000" b="1" dirty="0"/>
              <a:t>vai </a:t>
            </a:r>
          </a:p>
          <a:p>
            <a:pPr marL="0" indent="0">
              <a:buNone/>
            </a:pPr>
            <a:r>
              <a:rPr lang="lv-LV" sz="2000" u="sng" dirty="0"/>
              <a:t>Var pieprasīt finansējumu, ja</a:t>
            </a:r>
            <a:r>
              <a:rPr lang="lv-LV" sz="2000" dirty="0"/>
              <a:t>:</a:t>
            </a:r>
          </a:p>
          <a:p>
            <a:r>
              <a:rPr lang="lv-LV" sz="2000" dirty="0"/>
              <a:t>dalībnieks nevar saņemt tiešsaistes valodas atbalstu OLS platformā, jo nav pieejama nepieciešamā valoda vai līmenis</a:t>
            </a:r>
          </a:p>
          <a:p>
            <a:pPr marL="0" indent="0">
              <a:buNone/>
            </a:pPr>
            <a:r>
              <a:rPr lang="lv-LV" sz="2000" b="1" dirty="0"/>
              <a:t>Vienības izmaksas – 150 EUR vienam dalībniekam </a:t>
            </a:r>
          </a:p>
          <a:p>
            <a:pPr marL="0" indent="0">
              <a:buNone/>
            </a:pPr>
            <a:r>
              <a:rPr lang="lv-LV" sz="2000" dirty="0"/>
              <a:t>Valodas mācību materiālu un apmācības nodrošināšanas izmaksas dalībniekiem, kuriem jāuzlabo valodas zināšanas.</a:t>
            </a:r>
            <a:endParaRPr lang="lv-LV" sz="2000" b="1" dirty="0"/>
          </a:p>
        </p:txBody>
      </p:sp>
      <p:pic>
        <p:nvPicPr>
          <p:cNvPr id="4" name="Content Placeholder 4">
            <a:extLst>
              <a:ext uri="{FF2B5EF4-FFF2-40B4-BE49-F238E27FC236}">
                <a16:creationId xmlns:a16="http://schemas.microsoft.com/office/drawing/2014/main" id="{7AF428FD-BDF5-B040-47DD-F15BDDD92271}"/>
              </a:ext>
            </a:extLst>
          </p:cNvPr>
          <p:cNvPicPr>
            <a:picLocks noChangeAspect="1"/>
          </p:cNvPicPr>
          <p:nvPr/>
        </p:nvPicPr>
        <p:blipFill>
          <a:blip r:embed="rId2" cstate="print"/>
          <a:srcRect/>
          <a:stretch>
            <a:fillRect/>
          </a:stretch>
        </p:blipFill>
        <p:spPr>
          <a:xfrm>
            <a:off x="10124883" y="5696256"/>
            <a:ext cx="2064069" cy="1161744"/>
          </a:xfrm>
          <a:prstGeom prst="rect">
            <a:avLst/>
          </a:prstGeom>
        </p:spPr>
      </p:pic>
    </p:spTree>
    <p:extLst>
      <p:ext uri="{BB962C8B-B14F-4D97-AF65-F5344CB8AC3E}">
        <p14:creationId xmlns:p14="http://schemas.microsoft.com/office/powerpoint/2010/main" val="256066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60C9-490A-4105-939A-E699BBE3D392}"/>
              </a:ext>
            </a:extLst>
          </p:cNvPr>
          <p:cNvSpPr>
            <a:spLocks noGrp="1"/>
          </p:cNvSpPr>
          <p:nvPr>
            <p:ph type="title"/>
          </p:nvPr>
        </p:nvSpPr>
        <p:spPr>
          <a:xfrm>
            <a:off x="4663044" y="629266"/>
            <a:ext cx="6974385" cy="1676603"/>
          </a:xfrm>
        </p:spPr>
        <p:txBody>
          <a:bodyPr>
            <a:normAutofit/>
          </a:bodyPr>
          <a:lstStyle/>
          <a:p>
            <a:r>
              <a:rPr lang="lv-LV" sz="3700" dirty="0" err="1"/>
              <a:t>Erasmus</a:t>
            </a:r>
            <a:r>
              <a:rPr lang="lv-LV" sz="3700" dirty="0"/>
              <a:t>+ Programmas vadlīnijas</a:t>
            </a:r>
          </a:p>
        </p:txBody>
      </p:sp>
      <p:pic>
        <p:nvPicPr>
          <p:cNvPr id="6" name="Content Placeholder 5">
            <a:extLst>
              <a:ext uri="{FF2B5EF4-FFF2-40B4-BE49-F238E27FC236}">
                <a16:creationId xmlns:a16="http://schemas.microsoft.com/office/drawing/2014/main" id="{BAAF725C-F486-4287-BBFB-E8557F647AB4}"/>
              </a:ext>
            </a:extLst>
          </p:cNvPr>
          <p:cNvPicPr>
            <a:picLocks noChangeAspect="1"/>
          </p:cNvPicPr>
          <p:nvPr/>
        </p:nvPicPr>
        <p:blipFill>
          <a:blip r:embed="rId2"/>
          <a:stretch>
            <a:fillRect/>
          </a:stretch>
        </p:blipFill>
        <p:spPr>
          <a:xfrm>
            <a:off x="761364" y="1660091"/>
            <a:ext cx="3113280" cy="3537818"/>
          </a:xfrm>
          <a:prstGeom prst="rect">
            <a:avLst/>
          </a:prstGeom>
          <a:effectLst/>
        </p:spPr>
      </p:pic>
      <p:sp>
        <p:nvSpPr>
          <p:cNvPr id="10" name="Content Placeholder 9">
            <a:extLst>
              <a:ext uri="{FF2B5EF4-FFF2-40B4-BE49-F238E27FC236}">
                <a16:creationId xmlns:a16="http://schemas.microsoft.com/office/drawing/2014/main" id="{C5A3A991-36B3-48A4-891D-99C138D5F153}"/>
              </a:ext>
            </a:extLst>
          </p:cNvPr>
          <p:cNvSpPr>
            <a:spLocks noGrp="1"/>
          </p:cNvSpPr>
          <p:nvPr>
            <p:ph idx="1"/>
          </p:nvPr>
        </p:nvSpPr>
        <p:spPr>
          <a:xfrm>
            <a:off x="4599710" y="2236520"/>
            <a:ext cx="7037720" cy="3987300"/>
          </a:xfrm>
        </p:spPr>
        <p:txBody>
          <a:bodyPr>
            <a:normAutofit/>
          </a:bodyPr>
          <a:lstStyle/>
          <a:p>
            <a:pPr marL="0" indent="0">
              <a:buNone/>
            </a:pPr>
            <a:r>
              <a:rPr lang="lv-LV" sz="2000" dirty="0">
                <a:solidFill>
                  <a:schemeClr val="tx1"/>
                </a:solidFill>
              </a:rPr>
              <a:t>Programmas prioritātes un struktūra</a:t>
            </a:r>
          </a:p>
          <a:p>
            <a:pPr marL="0" indent="0">
              <a:buNone/>
            </a:pPr>
            <a:r>
              <a:rPr lang="lv-LV" sz="2000" b="1" dirty="0">
                <a:solidFill>
                  <a:schemeClr val="tx1"/>
                </a:solidFill>
              </a:rPr>
              <a:t>Personāla mobilitāte sporta jomā/ </a:t>
            </a:r>
            <a:r>
              <a:rPr lang="lv-LV" sz="2000" b="1" dirty="0" err="1">
                <a:solidFill>
                  <a:schemeClr val="tx1"/>
                </a:solidFill>
              </a:rPr>
              <a:t>Staff</a:t>
            </a:r>
            <a:r>
              <a:rPr lang="lv-LV" sz="2000" b="1" dirty="0">
                <a:solidFill>
                  <a:schemeClr val="tx1"/>
                </a:solidFill>
              </a:rPr>
              <a:t> </a:t>
            </a:r>
            <a:r>
              <a:rPr lang="lv-LV" sz="2000" b="1" dirty="0" err="1">
                <a:solidFill>
                  <a:schemeClr val="tx1"/>
                </a:solidFill>
              </a:rPr>
              <a:t>mobility</a:t>
            </a:r>
            <a:r>
              <a:rPr lang="lv-LV" sz="2000" b="1" dirty="0">
                <a:solidFill>
                  <a:schemeClr val="tx1"/>
                </a:solidFill>
              </a:rPr>
              <a:t> </a:t>
            </a:r>
            <a:r>
              <a:rPr lang="lv-LV" sz="2000" b="1" dirty="0" err="1">
                <a:solidFill>
                  <a:schemeClr val="tx1"/>
                </a:solidFill>
              </a:rPr>
              <a:t>in</a:t>
            </a:r>
            <a:r>
              <a:rPr lang="lv-LV" sz="2000" b="1" dirty="0">
                <a:solidFill>
                  <a:schemeClr val="tx1"/>
                </a:solidFill>
              </a:rPr>
              <a:t> </a:t>
            </a:r>
            <a:r>
              <a:rPr lang="lv-LV" sz="2000" b="1" dirty="0" err="1">
                <a:solidFill>
                  <a:schemeClr val="tx1"/>
                </a:solidFill>
              </a:rPr>
              <a:t>the</a:t>
            </a:r>
            <a:r>
              <a:rPr lang="lv-LV" sz="2000" b="1" dirty="0">
                <a:solidFill>
                  <a:schemeClr val="tx1"/>
                </a:solidFill>
              </a:rPr>
              <a:t> </a:t>
            </a:r>
            <a:r>
              <a:rPr lang="lv-LV" sz="2000" b="1" dirty="0" err="1">
                <a:solidFill>
                  <a:schemeClr val="tx1"/>
                </a:solidFill>
              </a:rPr>
              <a:t>field</a:t>
            </a:r>
            <a:r>
              <a:rPr lang="lv-LV" sz="2000" b="1" dirty="0">
                <a:solidFill>
                  <a:schemeClr val="tx1"/>
                </a:solidFill>
              </a:rPr>
              <a:t> </a:t>
            </a:r>
            <a:r>
              <a:rPr lang="lv-LV" sz="2000" b="1" dirty="0" err="1">
                <a:solidFill>
                  <a:schemeClr val="tx1"/>
                </a:solidFill>
              </a:rPr>
              <a:t>of</a:t>
            </a:r>
            <a:r>
              <a:rPr lang="lv-LV" sz="2000" b="1" dirty="0">
                <a:solidFill>
                  <a:schemeClr val="tx1"/>
                </a:solidFill>
              </a:rPr>
              <a:t> sport </a:t>
            </a:r>
            <a:r>
              <a:rPr lang="lv-LV" sz="2000" dirty="0">
                <a:solidFill>
                  <a:schemeClr val="tx1"/>
                </a:solidFill>
              </a:rPr>
              <a:t>(195.-204.lpp.)</a:t>
            </a:r>
          </a:p>
          <a:p>
            <a:pPr marL="0" indent="0">
              <a:buNone/>
            </a:pPr>
            <a:r>
              <a:rPr lang="lv-LV" sz="2000" dirty="0">
                <a:solidFill>
                  <a:schemeClr val="tx1"/>
                </a:solidFill>
              </a:rPr>
              <a:t>C-sadaļa: informācija par projekta pieteikšanos un īstenošanas nosacījumiem </a:t>
            </a:r>
          </a:p>
          <a:p>
            <a:pPr marL="0" indent="0">
              <a:buNone/>
            </a:pPr>
            <a:r>
              <a:rPr lang="lv-LV" sz="2400" dirty="0">
                <a:solidFill>
                  <a:schemeClr val="tx1"/>
                </a:solidFill>
                <a:latin typeface="+mn-lt"/>
              </a:rPr>
              <a:t>Skaidrojošā vārdnīca (</a:t>
            </a:r>
            <a:r>
              <a:rPr lang="en-US" sz="2400" dirty="0">
                <a:solidFill>
                  <a:schemeClr val="tx1"/>
                </a:solidFill>
                <a:latin typeface="+mn-lt"/>
              </a:rPr>
              <a:t>D</a:t>
            </a:r>
            <a:r>
              <a:rPr lang="lv-LV" sz="2400" dirty="0">
                <a:solidFill>
                  <a:schemeClr val="tx1"/>
                </a:solidFill>
                <a:latin typeface="+mn-lt"/>
              </a:rPr>
              <a:t>-sadaļa</a:t>
            </a:r>
            <a:r>
              <a:rPr lang="en-US" sz="2400" dirty="0">
                <a:solidFill>
                  <a:schemeClr val="tx1"/>
                </a:solidFill>
                <a:latin typeface="+mn-lt"/>
              </a:rPr>
              <a:t> – GLOSSARY OF TERMS</a:t>
            </a:r>
            <a:r>
              <a:rPr lang="lv-LV" sz="2400" dirty="0">
                <a:solidFill>
                  <a:schemeClr val="tx1"/>
                </a:solidFill>
                <a:latin typeface="+mn-lt"/>
              </a:rPr>
              <a:t>)</a:t>
            </a:r>
          </a:p>
          <a:p>
            <a:pPr marL="0" indent="0">
              <a:buNone/>
            </a:pPr>
            <a:endParaRPr lang="lv-LV" sz="2000" dirty="0">
              <a:hlinkClick r:id="rId3"/>
            </a:endParaRPr>
          </a:p>
          <a:p>
            <a:pPr marL="0" indent="0">
              <a:buNone/>
            </a:pPr>
            <a:r>
              <a:rPr lang="en-US" sz="2000" dirty="0">
                <a:hlinkClick r:id="rId4"/>
              </a:rPr>
              <a:t>https://erasmus-plus.ec.europa.eu/document/erasmus-programme-guide-2023-version-1</a:t>
            </a:r>
            <a:r>
              <a:rPr lang="lv-LV" sz="2000" dirty="0"/>
              <a:t> </a:t>
            </a:r>
            <a:endParaRPr lang="en-US" sz="2000" dirty="0"/>
          </a:p>
        </p:txBody>
      </p:sp>
    </p:spTree>
    <p:extLst>
      <p:ext uri="{BB962C8B-B14F-4D97-AF65-F5344CB8AC3E}">
        <p14:creationId xmlns:p14="http://schemas.microsoft.com/office/powerpoint/2010/main" val="2933225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3110C-7224-45E0-BA97-7D6293DEC09C}"/>
              </a:ext>
            </a:extLst>
          </p:cNvPr>
          <p:cNvSpPr>
            <a:spLocks noGrp="1"/>
          </p:cNvSpPr>
          <p:nvPr>
            <p:ph type="title"/>
          </p:nvPr>
        </p:nvSpPr>
        <p:spPr>
          <a:xfrm>
            <a:off x="1171074" y="1396686"/>
            <a:ext cx="3240506" cy="4064628"/>
          </a:xfrm>
        </p:spPr>
        <p:txBody>
          <a:bodyPr>
            <a:normAutofit/>
          </a:bodyPr>
          <a:lstStyle/>
          <a:p>
            <a:pPr algn="ctr"/>
            <a:r>
              <a:rPr lang="lv-LV" sz="3500" b="1" dirty="0">
                <a:solidFill>
                  <a:srgbClr val="FFFFFF"/>
                </a:solidFill>
                <a:latin typeface="+mn-lt"/>
                <a:ea typeface="Verdana" panose="020B0604030504040204" pitchFamily="34" charset="0"/>
              </a:rPr>
              <a:t>Izņēmuma izmaksas</a:t>
            </a:r>
            <a:br>
              <a:rPr lang="lv-LV" sz="3500" b="1" dirty="0">
                <a:solidFill>
                  <a:srgbClr val="FFFFFF"/>
                </a:solidFill>
                <a:latin typeface="+mn-lt"/>
                <a:ea typeface="Verdana" panose="020B0604030504040204" pitchFamily="34" charset="0"/>
              </a:rPr>
            </a:br>
            <a:br>
              <a:rPr lang="lv-LV" sz="3500" b="1" dirty="0">
                <a:solidFill>
                  <a:srgbClr val="FFFFFF"/>
                </a:solidFill>
                <a:latin typeface="+mn-lt"/>
                <a:ea typeface="Verdana" panose="020B0604030504040204" pitchFamily="34" charset="0"/>
              </a:rPr>
            </a:br>
            <a:r>
              <a:rPr lang="lv-LV" sz="3600" b="1" dirty="0"/>
              <a:t>faktiskās izmaksas</a:t>
            </a:r>
            <a:endParaRPr lang="lv-LV" sz="3500" b="1" dirty="0">
              <a:solidFill>
                <a:srgbClr val="FFFFFF"/>
              </a:solidFill>
              <a:latin typeface="+mn-lt"/>
              <a:ea typeface="Verdana" panose="020B0604030504040204" pitchFamily="34" charset="0"/>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C48079-F51F-459D-BA50-217A8E03362C}"/>
              </a:ext>
            </a:extLst>
          </p:cNvPr>
          <p:cNvSpPr>
            <a:spLocks noGrp="1"/>
          </p:cNvSpPr>
          <p:nvPr>
            <p:ph idx="1"/>
          </p:nvPr>
        </p:nvSpPr>
        <p:spPr>
          <a:xfrm>
            <a:off x="5314121" y="1859722"/>
            <a:ext cx="6025321" cy="3601592"/>
          </a:xfrm>
        </p:spPr>
        <p:txBody>
          <a:bodyPr>
            <a:normAutofit/>
          </a:bodyPr>
          <a:lstStyle/>
          <a:p>
            <a:r>
              <a:rPr lang="lv-LV" sz="2400" dirty="0">
                <a:latin typeface="Calibri-Bold"/>
              </a:rPr>
              <a:t>Vīzas un ar vīzu saistītās izmaksas, uzturēšanās atļaujas, vakcinācija, medicīniskā sertifikācija: 100 % no attiecināmajām izmaksām.</a:t>
            </a:r>
          </a:p>
          <a:p>
            <a:r>
              <a:rPr lang="lv-LV" sz="2400" dirty="0">
                <a:latin typeface="Calibri-Bold"/>
              </a:rPr>
              <a:t>Augsti ceļa izdevumi: 80 % no attiecināmajiem ceļa izdevumiem.</a:t>
            </a:r>
          </a:p>
          <a:p>
            <a:r>
              <a:rPr lang="lv-LV" sz="2400" dirty="0">
                <a:cs typeface="Arial" panose="020B0604020202020204" pitchFamily="34" charset="0"/>
              </a:rPr>
              <a:t>Pieteicējam izmaksas jāpamato pieteikumā un NA jāapstiprina.</a:t>
            </a:r>
          </a:p>
          <a:p>
            <a:endParaRPr lang="lv-LV" sz="2400" b="1" dirty="0">
              <a:latin typeface="Calibri-Bold"/>
            </a:endParaRPr>
          </a:p>
        </p:txBody>
      </p:sp>
      <p:pic>
        <p:nvPicPr>
          <p:cNvPr id="4" name="Content Placeholder 4">
            <a:extLst>
              <a:ext uri="{FF2B5EF4-FFF2-40B4-BE49-F238E27FC236}">
                <a16:creationId xmlns:a16="http://schemas.microsoft.com/office/drawing/2014/main" id="{EF96FB48-560B-1EE1-EC1F-C3594080F12C}"/>
              </a:ext>
            </a:extLst>
          </p:cNvPr>
          <p:cNvPicPr>
            <a:picLocks noChangeAspect="1"/>
          </p:cNvPicPr>
          <p:nvPr/>
        </p:nvPicPr>
        <p:blipFill>
          <a:blip r:embed="rId2" cstate="print"/>
          <a:srcRect/>
          <a:stretch>
            <a:fillRect/>
          </a:stretch>
        </p:blipFill>
        <p:spPr>
          <a:xfrm>
            <a:off x="10124883" y="5696256"/>
            <a:ext cx="2064069" cy="1161744"/>
          </a:xfrm>
          <a:prstGeom prst="rect">
            <a:avLst/>
          </a:prstGeom>
        </p:spPr>
      </p:pic>
    </p:spTree>
    <p:extLst>
      <p:ext uri="{BB962C8B-B14F-4D97-AF65-F5344CB8AC3E}">
        <p14:creationId xmlns:p14="http://schemas.microsoft.com/office/powerpoint/2010/main" val="227958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F06D-8E9E-CDEE-0E4D-F2A4BEC0816B}"/>
              </a:ext>
            </a:extLst>
          </p:cNvPr>
          <p:cNvSpPr>
            <a:spLocks noGrp="1"/>
          </p:cNvSpPr>
          <p:nvPr>
            <p:ph type="title"/>
          </p:nvPr>
        </p:nvSpPr>
        <p:spPr/>
        <p:txBody>
          <a:bodyPr/>
          <a:lstStyle/>
          <a:p>
            <a:pPr algn="ctr"/>
            <a:r>
              <a:rPr lang="lv-LV" dirty="0"/>
              <a:t>Mobilitātes projekts</a:t>
            </a:r>
          </a:p>
        </p:txBody>
      </p:sp>
      <p:sp>
        <p:nvSpPr>
          <p:cNvPr id="3" name="Content Placeholder 2">
            <a:extLst>
              <a:ext uri="{FF2B5EF4-FFF2-40B4-BE49-F238E27FC236}">
                <a16:creationId xmlns:a16="http://schemas.microsoft.com/office/drawing/2014/main" id="{F40CED35-91F8-A28F-E100-C5D4BC9F58F8}"/>
              </a:ext>
            </a:extLst>
          </p:cNvPr>
          <p:cNvSpPr>
            <a:spLocks noGrp="1"/>
          </p:cNvSpPr>
          <p:nvPr>
            <p:ph idx="1"/>
          </p:nvPr>
        </p:nvSpPr>
        <p:spPr/>
        <p:txBody>
          <a:bodyPr/>
          <a:lstStyle/>
          <a:p>
            <a:pPr marL="0" indent="0">
              <a:buNone/>
            </a:pPr>
            <a:r>
              <a:rPr lang="lv-LV" dirty="0">
                <a:solidFill>
                  <a:schemeClr val="tx1"/>
                </a:solidFill>
                <a:latin typeface="+mn-lt"/>
              </a:rPr>
              <a:t>Projekta ilgums: </a:t>
            </a:r>
            <a:r>
              <a:rPr lang="lv-LV" b="1" dirty="0">
                <a:solidFill>
                  <a:schemeClr val="tx1"/>
                </a:solidFill>
                <a:latin typeface="+mn-lt"/>
              </a:rPr>
              <a:t>3-18 mēneši:</a:t>
            </a:r>
          </a:p>
          <a:p>
            <a:pPr marL="612000">
              <a:buFont typeface="Wingdings" panose="05000000000000000000" pitchFamily="2" charset="2"/>
              <a:buChar char="Ø"/>
            </a:pPr>
            <a:r>
              <a:rPr lang="lv-LV" dirty="0">
                <a:solidFill>
                  <a:schemeClr val="tx1"/>
                </a:solidFill>
                <a:latin typeface="+mn-lt"/>
              </a:rPr>
              <a:t> plānošana</a:t>
            </a:r>
          </a:p>
          <a:p>
            <a:pPr marL="612000">
              <a:buFont typeface="Wingdings" panose="05000000000000000000" pitchFamily="2" charset="2"/>
              <a:buChar char="Ø"/>
            </a:pPr>
            <a:r>
              <a:rPr lang="lv-LV" dirty="0">
                <a:solidFill>
                  <a:schemeClr val="tx1"/>
                </a:solidFill>
                <a:latin typeface="+mn-lt"/>
              </a:rPr>
              <a:t> sagatavošanās</a:t>
            </a:r>
          </a:p>
          <a:p>
            <a:pPr marL="612000">
              <a:buFont typeface="Wingdings" panose="05000000000000000000" pitchFamily="2" charset="2"/>
              <a:buChar char="Ø"/>
            </a:pPr>
            <a:r>
              <a:rPr lang="lv-LV" dirty="0">
                <a:solidFill>
                  <a:schemeClr val="tx1"/>
                </a:solidFill>
                <a:latin typeface="+mn-lt"/>
              </a:rPr>
              <a:t> mobilitātes/</a:t>
            </a:r>
            <a:r>
              <a:rPr lang="lv-LV" dirty="0" err="1">
                <a:solidFill>
                  <a:schemeClr val="tx1"/>
                </a:solidFill>
                <a:latin typeface="+mn-lt"/>
              </a:rPr>
              <a:t>šu</a:t>
            </a:r>
            <a:r>
              <a:rPr lang="lv-LV" dirty="0">
                <a:solidFill>
                  <a:schemeClr val="tx1"/>
                </a:solidFill>
                <a:latin typeface="+mn-lt"/>
              </a:rPr>
              <a:t> īstenošana</a:t>
            </a:r>
          </a:p>
          <a:p>
            <a:pPr marL="612000">
              <a:buFont typeface="Wingdings" panose="05000000000000000000" pitchFamily="2" charset="2"/>
              <a:buChar char="Ø"/>
            </a:pPr>
            <a:r>
              <a:rPr lang="lv-LV" dirty="0">
                <a:solidFill>
                  <a:schemeClr val="tx1"/>
                </a:solidFill>
                <a:latin typeface="+mn-lt"/>
              </a:rPr>
              <a:t> </a:t>
            </a:r>
            <a:r>
              <a:rPr lang="lv-LV" dirty="0" err="1">
                <a:solidFill>
                  <a:schemeClr val="tx1"/>
                </a:solidFill>
                <a:latin typeface="+mn-lt"/>
              </a:rPr>
              <a:t>pēcpasākumi</a:t>
            </a:r>
            <a:endParaRPr lang="lv-LV" dirty="0">
              <a:solidFill>
                <a:schemeClr val="tx1"/>
              </a:solidFill>
              <a:latin typeface="+mn-lt"/>
            </a:endParaRPr>
          </a:p>
          <a:p>
            <a:pPr marL="0" indent="0">
              <a:buNone/>
            </a:pPr>
            <a:endParaRPr lang="lv-LV" dirty="0">
              <a:solidFill>
                <a:schemeClr val="tx1"/>
              </a:solidFill>
              <a:latin typeface="+mn-lt"/>
            </a:endParaRPr>
          </a:p>
          <a:p>
            <a:pPr marL="0" indent="0">
              <a:buNone/>
            </a:pPr>
            <a:r>
              <a:rPr lang="lv-LV" dirty="0">
                <a:solidFill>
                  <a:schemeClr val="tx1"/>
                </a:solidFill>
                <a:latin typeface="+mn-lt"/>
              </a:rPr>
              <a:t>Projektu uzsākšanas datums: </a:t>
            </a:r>
            <a:r>
              <a:rPr lang="lv-LV" b="1" dirty="0">
                <a:solidFill>
                  <a:schemeClr val="tx1"/>
                </a:solidFill>
                <a:latin typeface="+mn-lt"/>
              </a:rPr>
              <a:t>2023.gada 1.jūnijs –2023.gada  31.decembris</a:t>
            </a:r>
          </a:p>
          <a:p>
            <a:endParaRPr lang="lv-LV" dirty="0"/>
          </a:p>
        </p:txBody>
      </p:sp>
    </p:spTree>
    <p:extLst>
      <p:ext uri="{BB962C8B-B14F-4D97-AF65-F5344CB8AC3E}">
        <p14:creationId xmlns:p14="http://schemas.microsoft.com/office/powerpoint/2010/main" val="29502044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3D0B-4DE0-4387-1BFD-B204FFFC25AE}"/>
              </a:ext>
            </a:extLst>
          </p:cNvPr>
          <p:cNvSpPr>
            <a:spLocks noGrp="1"/>
          </p:cNvSpPr>
          <p:nvPr>
            <p:ph type="title"/>
          </p:nvPr>
        </p:nvSpPr>
        <p:spPr>
          <a:xfrm>
            <a:off x="696686" y="365126"/>
            <a:ext cx="10657114" cy="842200"/>
          </a:xfrm>
        </p:spPr>
        <p:txBody>
          <a:bodyPr/>
          <a:lstStyle/>
          <a:p>
            <a:pPr algn="ctr"/>
            <a:r>
              <a:rPr lang="lv-LV" dirty="0"/>
              <a:t>Pieteikšanās</a:t>
            </a:r>
          </a:p>
        </p:txBody>
      </p:sp>
      <p:sp>
        <p:nvSpPr>
          <p:cNvPr id="3" name="Content Placeholder 2">
            <a:extLst>
              <a:ext uri="{FF2B5EF4-FFF2-40B4-BE49-F238E27FC236}">
                <a16:creationId xmlns:a16="http://schemas.microsoft.com/office/drawing/2014/main" id="{34F21D79-49E4-D7A7-3A92-BC958975AE09}"/>
              </a:ext>
            </a:extLst>
          </p:cNvPr>
          <p:cNvSpPr>
            <a:spLocks noGrp="1"/>
          </p:cNvSpPr>
          <p:nvPr>
            <p:ph idx="1"/>
          </p:nvPr>
        </p:nvSpPr>
        <p:spPr>
          <a:xfrm>
            <a:off x="542306" y="1321670"/>
            <a:ext cx="11245933" cy="4855293"/>
          </a:xfrm>
        </p:spPr>
        <p:txBody>
          <a:bodyPr>
            <a:normAutofit/>
          </a:bodyPr>
          <a:lstStyle/>
          <a:p>
            <a:pPr marL="0" indent="0">
              <a:buNone/>
            </a:pPr>
            <a:r>
              <a:rPr lang="lv-LV" b="1" dirty="0">
                <a:solidFill>
                  <a:schemeClr val="tx1"/>
                </a:solidFill>
                <a:latin typeface="+mn-lt"/>
              </a:rPr>
              <a:t>Kad? </a:t>
            </a:r>
            <a:r>
              <a:rPr lang="lv-LV" dirty="0">
                <a:solidFill>
                  <a:schemeClr val="tx1"/>
                </a:solidFill>
                <a:latin typeface="+mn-lt"/>
              </a:rPr>
              <a:t>        </a:t>
            </a:r>
            <a:r>
              <a:rPr lang="lv-LV" sz="2700" dirty="0">
                <a:solidFill>
                  <a:schemeClr val="tx1"/>
                </a:solidFill>
                <a:effectLst>
                  <a:outerShdw blurRad="38100" dist="38100" dir="2700000" algn="tl">
                    <a:srgbClr val="000000">
                      <a:alpha val="43137"/>
                    </a:srgbClr>
                  </a:outerShdw>
                </a:effectLst>
                <a:latin typeface="+mn-lt"/>
              </a:rPr>
              <a:t>līdz</a:t>
            </a:r>
            <a:r>
              <a:rPr lang="lv-LV" sz="2700" b="1" dirty="0">
                <a:solidFill>
                  <a:schemeClr val="tx1"/>
                </a:solidFill>
                <a:effectLst>
                  <a:outerShdw blurRad="38100" dist="38100" dir="2700000" algn="tl">
                    <a:srgbClr val="000000">
                      <a:alpha val="43137"/>
                    </a:srgbClr>
                  </a:outerShdw>
                </a:effectLst>
                <a:latin typeface="+mn-lt"/>
              </a:rPr>
              <a:t> </a:t>
            </a:r>
            <a:r>
              <a:rPr lang="lv-LV" sz="2700" b="1" u="sng" dirty="0">
                <a:solidFill>
                  <a:schemeClr val="tx1"/>
                </a:solidFill>
                <a:latin typeface="+mn-lt"/>
              </a:rPr>
              <a:t>2023. gada 23.februārim </a:t>
            </a:r>
            <a:r>
              <a:rPr lang="lv-LV" sz="2700" dirty="0">
                <a:solidFill>
                  <a:schemeClr val="tx1"/>
                </a:solidFill>
                <a:latin typeface="+mn-lt"/>
              </a:rPr>
              <a:t>(plkst. 12:00 pēc Briseles laika) </a:t>
            </a:r>
          </a:p>
          <a:p>
            <a:pPr marL="0" indent="0">
              <a:buNone/>
            </a:pPr>
            <a:endParaRPr lang="lv-LV" dirty="0">
              <a:solidFill>
                <a:schemeClr val="tx1"/>
              </a:solidFill>
              <a:latin typeface="+mn-lt"/>
            </a:endParaRPr>
          </a:p>
          <a:p>
            <a:pPr marL="0" indent="0">
              <a:buNone/>
            </a:pPr>
            <a:r>
              <a:rPr lang="lv-LV" sz="2800" b="1" dirty="0">
                <a:solidFill>
                  <a:schemeClr val="tx1"/>
                </a:solidFill>
                <a:latin typeface="+mn-lt"/>
              </a:rPr>
              <a:t>Kur?    </a:t>
            </a:r>
            <a:r>
              <a:rPr lang="lv-LV" sz="2800" dirty="0">
                <a:solidFill>
                  <a:schemeClr val="tx1"/>
                </a:solidFill>
                <a:latin typeface="+mn-lt"/>
              </a:rPr>
              <a:t>     Projektu pieteikumus iesniedz nosūtošā organizācija savas valsts </a:t>
            </a:r>
            <a:r>
              <a:rPr lang="lv-LV" sz="2800" dirty="0" err="1">
                <a:solidFill>
                  <a:schemeClr val="tx1"/>
                </a:solidFill>
                <a:latin typeface="+mn-lt"/>
              </a:rPr>
              <a:t>Erasmus</a:t>
            </a:r>
            <a:r>
              <a:rPr lang="lv-LV" sz="2800" dirty="0">
                <a:solidFill>
                  <a:schemeClr val="tx1"/>
                </a:solidFill>
                <a:latin typeface="+mn-lt"/>
              </a:rPr>
              <a:t>+ nacionālajā aģentūrā (Latvijā – VIAA, apzīmējums LV01)</a:t>
            </a:r>
          </a:p>
          <a:p>
            <a:pPr marL="0" indent="0">
              <a:buNone/>
            </a:pPr>
            <a:endParaRPr lang="lv-LV" sz="2800" dirty="0">
              <a:solidFill>
                <a:schemeClr val="tx1"/>
              </a:solidFill>
              <a:latin typeface="+mn-lt"/>
            </a:endParaRPr>
          </a:p>
          <a:p>
            <a:pPr marL="0" indent="0">
              <a:buNone/>
            </a:pPr>
            <a:r>
              <a:rPr lang="lv-LV" sz="2800" b="1" dirty="0">
                <a:solidFill>
                  <a:schemeClr val="tx1"/>
                </a:solidFill>
                <a:latin typeface="+mn-lt"/>
              </a:rPr>
              <a:t>Kā? </a:t>
            </a:r>
            <a:r>
              <a:rPr lang="lv-LV" b="1" dirty="0">
                <a:solidFill>
                  <a:schemeClr val="tx1"/>
                </a:solidFill>
                <a:latin typeface="+mn-lt"/>
              </a:rPr>
              <a:t>        </a:t>
            </a:r>
            <a:r>
              <a:rPr lang="lv-LV" sz="2800" dirty="0">
                <a:solidFill>
                  <a:schemeClr val="tx1"/>
                </a:solidFill>
                <a:latin typeface="+mn-lt"/>
              </a:rPr>
              <a:t> Projektu pieteikumus iesniedz </a:t>
            </a:r>
            <a:r>
              <a:rPr lang="lv-LV" sz="2800" b="1" dirty="0">
                <a:solidFill>
                  <a:schemeClr val="tx1"/>
                </a:solidFill>
                <a:latin typeface="+mn-lt"/>
              </a:rPr>
              <a:t>elektroniski tiešsaistē</a:t>
            </a:r>
            <a:r>
              <a:rPr lang="lv-LV" sz="2800" dirty="0">
                <a:solidFill>
                  <a:schemeClr val="tx1"/>
                </a:solidFill>
                <a:latin typeface="+mn-lt"/>
              </a:rPr>
              <a:t>, pieteikuma veidlapa pieejama EK tīmekļa vietnē (</a:t>
            </a:r>
            <a:r>
              <a:rPr lang="lv-LV" sz="2800" dirty="0" err="1">
                <a:solidFill>
                  <a:schemeClr val="tx1"/>
                </a:solidFill>
                <a:latin typeface="+mn-lt"/>
              </a:rPr>
              <a:t>field</a:t>
            </a:r>
            <a:r>
              <a:rPr lang="lv-LV" sz="2800" dirty="0">
                <a:solidFill>
                  <a:schemeClr val="tx1"/>
                </a:solidFill>
                <a:latin typeface="+mn-lt"/>
              </a:rPr>
              <a:t> «Sport»):</a:t>
            </a:r>
          </a:p>
          <a:p>
            <a:pPr marL="0" indent="0">
              <a:buNone/>
            </a:pPr>
            <a:r>
              <a:rPr lang="lv-LV" sz="2800" dirty="0">
                <a:solidFill>
                  <a:schemeClr val="tx1"/>
                </a:solidFill>
                <a:latin typeface="+mn-lt"/>
                <a:hlinkClick r:id="rId2">
                  <a:extLst>
                    <a:ext uri="{A12FA001-AC4F-418D-AE19-62706E023703}">
                      <ahyp:hlinkClr xmlns:ahyp="http://schemas.microsoft.com/office/drawing/2018/hyperlinkcolor" val="tx"/>
                    </a:ext>
                  </a:extLst>
                </a:hlinkClick>
              </a:rPr>
              <a:t>https://webgate.ec.europa.eu/app-forms/af-ui-opportunities/#/erasmus-plus</a:t>
            </a:r>
            <a:endParaRPr lang="lv-LV" sz="2800" dirty="0">
              <a:solidFill>
                <a:schemeClr val="tx1"/>
              </a:solidFill>
              <a:latin typeface="+mn-lt"/>
            </a:endParaRPr>
          </a:p>
          <a:p>
            <a:pPr marL="0" indent="0">
              <a:buNone/>
            </a:pPr>
            <a:endParaRPr lang="lv-LV" sz="2800" dirty="0">
              <a:solidFill>
                <a:schemeClr val="tx1"/>
              </a:solidFill>
              <a:latin typeface="+mn-lt"/>
            </a:endParaRPr>
          </a:p>
        </p:txBody>
      </p:sp>
      <p:sp>
        <p:nvSpPr>
          <p:cNvPr id="5" name="Arrow: Right 4">
            <a:extLst>
              <a:ext uri="{FF2B5EF4-FFF2-40B4-BE49-F238E27FC236}">
                <a16:creationId xmlns:a16="http://schemas.microsoft.com/office/drawing/2014/main" id="{69771C2E-CA46-4A71-D367-5EEDB37B7EE3}"/>
              </a:ext>
            </a:extLst>
          </p:cNvPr>
          <p:cNvSpPr/>
          <p:nvPr/>
        </p:nvSpPr>
        <p:spPr>
          <a:xfrm>
            <a:off x="1457693" y="2474025"/>
            <a:ext cx="437408" cy="22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500" dirty="0"/>
          </a:p>
        </p:txBody>
      </p:sp>
      <p:sp>
        <p:nvSpPr>
          <p:cNvPr id="7" name="Arrow: Right 6">
            <a:extLst>
              <a:ext uri="{FF2B5EF4-FFF2-40B4-BE49-F238E27FC236}">
                <a16:creationId xmlns:a16="http://schemas.microsoft.com/office/drawing/2014/main" id="{B463F0D4-1FF3-031A-41EF-F804FC160CA1}"/>
              </a:ext>
            </a:extLst>
          </p:cNvPr>
          <p:cNvSpPr/>
          <p:nvPr/>
        </p:nvSpPr>
        <p:spPr>
          <a:xfrm>
            <a:off x="1484414" y="1445866"/>
            <a:ext cx="437408" cy="22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500" dirty="0"/>
          </a:p>
        </p:txBody>
      </p:sp>
      <p:sp>
        <p:nvSpPr>
          <p:cNvPr id="8" name="Arrow: Right 7">
            <a:extLst>
              <a:ext uri="{FF2B5EF4-FFF2-40B4-BE49-F238E27FC236}">
                <a16:creationId xmlns:a16="http://schemas.microsoft.com/office/drawing/2014/main" id="{7EC6F1FE-547A-619F-A551-3746DD6E9548}"/>
              </a:ext>
            </a:extLst>
          </p:cNvPr>
          <p:cNvSpPr/>
          <p:nvPr/>
        </p:nvSpPr>
        <p:spPr>
          <a:xfrm>
            <a:off x="1383475" y="3885117"/>
            <a:ext cx="437408" cy="221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500" dirty="0"/>
          </a:p>
        </p:txBody>
      </p:sp>
    </p:spTree>
    <p:extLst>
      <p:ext uri="{BB962C8B-B14F-4D97-AF65-F5344CB8AC3E}">
        <p14:creationId xmlns:p14="http://schemas.microsoft.com/office/powerpoint/2010/main" val="1693692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1478EE-6726-F532-5B95-F80F91D9FFAB}"/>
              </a:ext>
            </a:extLst>
          </p:cNvPr>
          <p:cNvSpPr txBox="1"/>
          <p:nvPr/>
        </p:nvSpPr>
        <p:spPr>
          <a:xfrm>
            <a:off x="1603169" y="4465122"/>
            <a:ext cx="8760030" cy="2031325"/>
          </a:xfrm>
          <a:prstGeom prst="rect">
            <a:avLst/>
          </a:prstGeom>
          <a:noFill/>
        </p:spPr>
        <p:txBody>
          <a:bodyPr wrap="square">
            <a:spAutoFit/>
          </a:bodyPr>
          <a:lstStyle/>
          <a:p>
            <a:pPr algn="ctr"/>
            <a:r>
              <a:rPr lang="lv-LV" sz="1800" b="1" dirty="0">
                <a:solidFill>
                  <a:srgbClr val="0070C0"/>
                </a:solidFill>
                <a:latin typeface="Verdana" panose="020B0604030504040204" pitchFamily="34" charset="0"/>
                <a:ea typeface="Verdana" panose="020B0604030504040204" pitchFamily="34" charset="0"/>
              </a:rPr>
              <a:t>Lai veicas projektu pieteikumu izstrādē!</a:t>
            </a:r>
          </a:p>
          <a:p>
            <a:pPr algn="ctr"/>
            <a:endParaRPr lang="lv-LV" sz="1800" b="1" dirty="0">
              <a:solidFill>
                <a:srgbClr val="0070C0"/>
              </a:solidFill>
              <a:latin typeface="Verdana" panose="020B0604030504040204" pitchFamily="34" charset="0"/>
              <a:ea typeface="Verdana" panose="020B0604030504040204" pitchFamily="34" charset="0"/>
            </a:endParaRPr>
          </a:p>
          <a:p>
            <a:pPr>
              <a:buNone/>
            </a:pPr>
            <a:r>
              <a:rPr lang="lv-LV" sz="1800" b="1" dirty="0">
                <a:solidFill>
                  <a:srgbClr val="002060"/>
                </a:solidFill>
              </a:rPr>
              <a:t>Irīna Jevgenova</a:t>
            </a:r>
          </a:p>
          <a:p>
            <a:pPr>
              <a:buNone/>
            </a:pPr>
            <a:r>
              <a:rPr lang="lv-LV" sz="1800" dirty="0">
                <a:solidFill>
                  <a:srgbClr val="002060"/>
                </a:solidFill>
              </a:rPr>
              <a:t>Skolu un pieaugušo mobilitātes </a:t>
            </a:r>
            <a:r>
              <a:rPr lang="it-IT" sz="1800" dirty="0">
                <a:solidFill>
                  <a:srgbClr val="002060"/>
                </a:solidFill>
              </a:rPr>
              <a:t>nodaļa</a:t>
            </a:r>
            <a:r>
              <a:rPr lang="lv-LV" sz="1800" dirty="0">
                <a:solidFill>
                  <a:srgbClr val="002060"/>
                </a:solidFill>
              </a:rPr>
              <a:t>s</a:t>
            </a:r>
          </a:p>
          <a:p>
            <a:pPr>
              <a:buNone/>
            </a:pPr>
            <a:r>
              <a:rPr lang="lv-LV" sz="1800" dirty="0">
                <a:solidFill>
                  <a:srgbClr val="002060"/>
                </a:solidFill>
              </a:rPr>
              <a:t>vecākā eksperte,</a:t>
            </a:r>
          </a:p>
          <a:p>
            <a:pPr>
              <a:buNone/>
            </a:pPr>
            <a:r>
              <a:rPr lang="lv-LV" sz="1800" dirty="0">
                <a:solidFill>
                  <a:srgbClr val="002060"/>
                </a:solidFill>
              </a:rPr>
              <a:t>t. 67785429, e-pasts: </a:t>
            </a:r>
            <a:r>
              <a:rPr lang="lv-LV" sz="1800" dirty="0">
                <a:solidFill>
                  <a:srgbClr val="002060"/>
                </a:solidFill>
                <a:hlinkClick r:id="rId2"/>
              </a:rPr>
              <a:t>irina.jevgenova@viaa.gov.lv</a:t>
            </a:r>
            <a:endParaRPr lang="lv-LV" sz="1800" dirty="0">
              <a:solidFill>
                <a:srgbClr val="002060"/>
              </a:solidFill>
            </a:endParaRPr>
          </a:p>
          <a:p>
            <a:pPr>
              <a:buNone/>
            </a:pPr>
            <a:r>
              <a:rPr lang="lv-LV" b="1" dirty="0">
                <a:solidFill>
                  <a:srgbClr val="002060"/>
                </a:solidFill>
              </a:rPr>
              <a:t>Konsultācijas – telefoniski, elektroniski, tiešsaistē pēc iepriekšējās pieteikšanās</a:t>
            </a:r>
            <a:endParaRPr lang="lv-LV" sz="1800" b="1" dirty="0">
              <a:solidFill>
                <a:srgbClr val="002060"/>
              </a:solidFill>
            </a:endParaRPr>
          </a:p>
        </p:txBody>
      </p:sp>
      <p:pic>
        <p:nvPicPr>
          <p:cNvPr id="9" name="Content Placeholder 3">
            <a:extLst>
              <a:ext uri="{FF2B5EF4-FFF2-40B4-BE49-F238E27FC236}">
                <a16:creationId xmlns:a16="http://schemas.microsoft.com/office/drawing/2014/main" id="{0431663F-C923-0F06-34F2-D0657F8FC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422" y="274460"/>
            <a:ext cx="7296004" cy="4104002"/>
          </a:xfrm>
          <a:prstGeom prst="rect">
            <a:avLst/>
          </a:prstGeom>
        </p:spPr>
      </p:pic>
    </p:spTree>
    <p:extLst>
      <p:ext uri="{BB962C8B-B14F-4D97-AF65-F5344CB8AC3E}">
        <p14:creationId xmlns:p14="http://schemas.microsoft.com/office/powerpoint/2010/main" val="333870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6C65-F97B-6145-3465-B25311A7A6DF}"/>
              </a:ext>
            </a:extLst>
          </p:cNvPr>
          <p:cNvSpPr>
            <a:spLocks noGrp="1"/>
          </p:cNvSpPr>
          <p:nvPr>
            <p:ph type="title"/>
          </p:nvPr>
        </p:nvSpPr>
        <p:spPr/>
        <p:txBody>
          <a:bodyPr/>
          <a:lstStyle/>
          <a:p>
            <a:pPr algn="ctr"/>
            <a:r>
              <a:rPr lang="lv-LV" dirty="0"/>
              <a:t>Personāla mobilitāte sporta jomā</a:t>
            </a:r>
          </a:p>
        </p:txBody>
      </p:sp>
      <p:sp>
        <p:nvSpPr>
          <p:cNvPr id="3" name="Content Placeholder 2">
            <a:extLst>
              <a:ext uri="{FF2B5EF4-FFF2-40B4-BE49-F238E27FC236}">
                <a16:creationId xmlns:a16="http://schemas.microsoft.com/office/drawing/2014/main" id="{2B618BB9-AAD2-55BE-54EC-42EBC1C01CCB}"/>
              </a:ext>
            </a:extLst>
          </p:cNvPr>
          <p:cNvSpPr>
            <a:spLocks noGrp="1"/>
          </p:cNvSpPr>
          <p:nvPr>
            <p:ph idx="1"/>
          </p:nvPr>
        </p:nvSpPr>
        <p:spPr/>
        <p:txBody>
          <a:bodyPr>
            <a:normAutofit fontScale="92500"/>
          </a:bodyPr>
          <a:lstStyle/>
          <a:p>
            <a:pPr marL="0" indent="0" algn="just">
              <a:buNone/>
            </a:pPr>
            <a:r>
              <a:rPr lang="lv-LV" sz="2800" dirty="0">
                <a:solidFill>
                  <a:schemeClr val="tx1"/>
                </a:solidFill>
                <a:latin typeface="+mn-lt"/>
              </a:rPr>
              <a:t>Sniedz iespēju neprofesionālā un </a:t>
            </a:r>
            <a:r>
              <a:rPr lang="lv-LV" sz="2800" b="1" dirty="0">
                <a:solidFill>
                  <a:schemeClr val="tx1"/>
                </a:solidFill>
                <a:latin typeface="+mn-lt"/>
              </a:rPr>
              <a:t>tautas sporta </a:t>
            </a:r>
            <a:r>
              <a:rPr lang="lv-LV" sz="2800" dirty="0">
                <a:solidFill>
                  <a:schemeClr val="tx1"/>
                </a:solidFill>
                <a:latin typeface="+mn-lt"/>
              </a:rPr>
              <a:t>organizāciju </a:t>
            </a:r>
            <a:r>
              <a:rPr lang="lv-LV" sz="2800" b="1" dirty="0">
                <a:solidFill>
                  <a:schemeClr val="tx1"/>
                </a:solidFill>
                <a:latin typeface="+mn-lt"/>
              </a:rPr>
              <a:t>treneriem un citiem sporta darbiniekiem</a:t>
            </a:r>
            <a:r>
              <a:rPr lang="lv-LV" sz="2800" dirty="0">
                <a:solidFill>
                  <a:schemeClr val="tx1"/>
                </a:solidFill>
                <a:latin typeface="+mn-lt"/>
              </a:rPr>
              <a:t> doties </a:t>
            </a:r>
            <a:r>
              <a:rPr lang="lv-LV" sz="2800" b="1" dirty="0">
                <a:solidFill>
                  <a:schemeClr val="tx1"/>
                </a:solidFill>
                <a:latin typeface="+mn-lt"/>
              </a:rPr>
              <a:t>ārvalstu mobilitātē </a:t>
            </a:r>
            <a:r>
              <a:rPr lang="lv-LV" sz="2800" dirty="0">
                <a:solidFill>
                  <a:schemeClr val="tx1"/>
                </a:solidFill>
                <a:latin typeface="+mn-lt"/>
              </a:rPr>
              <a:t>savu kompetenču, kvalifikāciju uzlabošanai un jaunu iemaņu iegūšanai, tādējādi veicinot neprofesionālā un </a:t>
            </a:r>
            <a:r>
              <a:rPr lang="lv-LV" sz="2800" b="1" dirty="0">
                <a:solidFill>
                  <a:schemeClr val="tx1"/>
                </a:solidFill>
                <a:latin typeface="+mn-lt"/>
              </a:rPr>
              <a:t>tautas sporta organizāciju attīstību </a:t>
            </a:r>
            <a:r>
              <a:rPr lang="lv-LV" sz="2800" dirty="0">
                <a:solidFill>
                  <a:schemeClr val="tx1"/>
                </a:solidFill>
                <a:latin typeface="+mn-lt"/>
              </a:rPr>
              <a:t>un to kapacitātes celšanu. </a:t>
            </a:r>
          </a:p>
          <a:p>
            <a:pPr algn="just">
              <a:buFont typeface="Arial" panose="020B0604020202020204" pitchFamily="34" charset="0"/>
              <a:buChar char="•"/>
            </a:pPr>
            <a:r>
              <a:rPr lang="lv-LV" sz="2400" b="1" dirty="0">
                <a:solidFill>
                  <a:schemeClr val="tx1"/>
                </a:solidFill>
                <a:latin typeface="+mn-lt"/>
              </a:rPr>
              <a:t>Tautas sports </a:t>
            </a:r>
            <a:r>
              <a:rPr lang="lv-LV" sz="2400" dirty="0">
                <a:solidFill>
                  <a:schemeClr val="tx1"/>
                </a:solidFill>
                <a:latin typeface="+mn-lt"/>
              </a:rPr>
              <a:t>(</a:t>
            </a:r>
            <a:r>
              <a:rPr lang="lv-LV" sz="2400" i="1" dirty="0" err="1">
                <a:solidFill>
                  <a:schemeClr val="tx1"/>
                </a:solidFill>
                <a:latin typeface="+mn-lt"/>
              </a:rPr>
              <a:t>Grassroot</a:t>
            </a:r>
            <a:r>
              <a:rPr lang="lv-LV" sz="2400" i="1" dirty="0">
                <a:solidFill>
                  <a:schemeClr val="tx1"/>
                </a:solidFill>
                <a:latin typeface="+mn-lt"/>
              </a:rPr>
              <a:t> sport</a:t>
            </a:r>
            <a:r>
              <a:rPr lang="lv-LV" sz="2400" dirty="0">
                <a:solidFill>
                  <a:schemeClr val="tx1"/>
                </a:solidFill>
                <a:latin typeface="+mn-lt"/>
              </a:rPr>
              <a:t>) - fiziskās brīvā laika aktivitātes, ar ko regulāri neprofesionālā līmenī nodarbojas visu vecumu cilvēki veselības, izglītības vai sociāliem mērķiem;</a:t>
            </a:r>
          </a:p>
          <a:p>
            <a:pPr algn="just">
              <a:buFont typeface="Arial" panose="020B0604020202020204" pitchFamily="34" charset="0"/>
              <a:buChar char="•"/>
            </a:pPr>
            <a:r>
              <a:rPr lang="lv-LV" sz="2400" b="1" dirty="0">
                <a:solidFill>
                  <a:schemeClr val="tx1"/>
                </a:solidFill>
                <a:latin typeface="+mn-lt"/>
              </a:rPr>
              <a:t>Sporta darbinieks </a:t>
            </a:r>
            <a:r>
              <a:rPr lang="lv-LV" sz="2400" dirty="0">
                <a:solidFill>
                  <a:schemeClr val="tx1"/>
                </a:solidFill>
                <a:latin typeface="+mn-lt"/>
              </a:rPr>
              <a:t>(</a:t>
            </a:r>
            <a:r>
              <a:rPr lang="lv-LV" sz="2400" i="1" dirty="0">
                <a:solidFill>
                  <a:schemeClr val="tx1"/>
                </a:solidFill>
                <a:latin typeface="+mn-lt"/>
              </a:rPr>
              <a:t>Sport </a:t>
            </a:r>
            <a:r>
              <a:rPr lang="lv-LV" sz="2400" i="1" dirty="0" err="1">
                <a:solidFill>
                  <a:schemeClr val="tx1"/>
                </a:solidFill>
                <a:latin typeface="+mn-lt"/>
              </a:rPr>
              <a:t>staff</a:t>
            </a:r>
            <a:r>
              <a:rPr lang="lv-LV" sz="2400" dirty="0">
                <a:solidFill>
                  <a:schemeClr val="tx1"/>
                </a:solidFill>
                <a:latin typeface="+mn-lt"/>
              </a:rPr>
              <a:t>) - persona, kas iesaistīta sporta komandas vai personu, kas nodarbojas ar sportu, instruēšanā, apmācībā un pārvaldībā par samaksu vai brīvprātīgi.</a:t>
            </a:r>
          </a:p>
          <a:p>
            <a:pPr marL="0" indent="0" algn="just">
              <a:buNone/>
            </a:pPr>
            <a:r>
              <a:rPr lang="lv-LV" sz="2500" dirty="0">
                <a:solidFill>
                  <a:schemeClr val="tx1"/>
                </a:solidFill>
                <a:latin typeface="+mn-lt"/>
              </a:rPr>
              <a:t>Aktivitāti administrē </a:t>
            </a:r>
            <a:r>
              <a:rPr lang="lv-LV" sz="2500" b="1" dirty="0">
                <a:solidFill>
                  <a:schemeClr val="tx1"/>
                </a:solidFill>
                <a:latin typeface="+mn-lt"/>
              </a:rPr>
              <a:t>Valsts izglītības attīstības aģentūra – LV1 </a:t>
            </a:r>
            <a:r>
              <a:rPr lang="lv-LV" sz="2500" dirty="0">
                <a:solidFill>
                  <a:schemeClr val="tx1"/>
                </a:solidFill>
                <a:latin typeface="+mn-lt"/>
              </a:rPr>
              <a:t>(Nacionālā aģentūra).</a:t>
            </a:r>
          </a:p>
        </p:txBody>
      </p:sp>
    </p:spTree>
    <p:extLst>
      <p:ext uri="{BB962C8B-B14F-4D97-AF65-F5344CB8AC3E}">
        <p14:creationId xmlns:p14="http://schemas.microsoft.com/office/powerpoint/2010/main" val="160306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1596204-734A-FCB9-C3B7-AAFFCE9A6050}"/>
              </a:ext>
            </a:extLst>
          </p:cNvPr>
          <p:cNvSpPr>
            <a:spLocks noGrp="1"/>
          </p:cNvSpPr>
          <p:nvPr>
            <p:ph type="title"/>
          </p:nvPr>
        </p:nvSpPr>
        <p:spPr>
          <a:xfrm>
            <a:off x="958506" y="800392"/>
            <a:ext cx="10264697" cy="1212102"/>
          </a:xfrm>
        </p:spPr>
        <p:txBody>
          <a:bodyPr>
            <a:normAutofit/>
          </a:bodyPr>
          <a:lstStyle/>
          <a:p>
            <a:r>
              <a:rPr lang="lv-LV" sz="4000">
                <a:solidFill>
                  <a:srgbClr val="FFFFFF"/>
                </a:solidFill>
              </a:rPr>
              <a:t>Mobilitātes mērķi sporta jomā</a:t>
            </a:r>
          </a:p>
        </p:txBody>
      </p:sp>
      <p:sp>
        <p:nvSpPr>
          <p:cNvPr id="3" name="Content Placeholder 2">
            <a:extLst>
              <a:ext uri="{FF2B5EF4-FFF2-40B4-BE49-F238E27FC236}">
                <a16:creationId xmlns:a16="http://schemas.microsoft.com/office/drawing/2014/main" id="{C361D1A9-464A-16AF-D460-853595885CDA}"/>
              </a:ext>
            </a:extLst>
          </p:cNvPr>
          <p:cNvSpPr>
            <a:spLocks noGrp="1"/>
          </p:cNvSpPr>
          <p:nvPr>
            <p:ph idx="1"/>
          </p:nvPr>
        </p:nvSpPr>
        <p:spPr>
          <a:xfrm>
            <a:off x="1354272" y="2252870"/>
            <a:ext cx="9826145" cy="4373217"/>
          </a:xfrm>
        </p:spPr>
        <p:txBody>
          <a:bodyPr anchor="ctr">
            <a:noAutofit/>
          </a:bodyPr>
          <a:lstStyle/>
          <a:p>
            <a:pPr>
              <a:buFont typeface="Arial" panose="020B0604020202020204" pitchFamily="34" charset="0"/>
              <a:buChar char="•"/>
            </a:pPr>
            <a:r>
              <a:rPr lang="lv-LV" sz="1800" dirty="0">
                <a:solidFill>
                  <a:schemeClr val="tx1"/>
                </a:solidFill>
                <a:latin typeface="+mn-lt"/>
              </a:rPr>
              <a:t>Koncentrēties </a:t>
            </a:r>
            <a:r>
              <a:rPr lang="lv-LV" sz="1800" b="1" dirty="0">
                <a:solidFill>
                  <a:schemeClr val="tx1"/>
                </a:solidFill>
                <a:latin typeface="+mn-lt"/>
              </a:rPr>
              <a:t>uz tautas sportu</a:t>
            </a:r>
            <a:r>
              <a:rPr lang="lv-LV" sz="1800" dirty="0">
                <a:solidFill>
                  <a:schemeClr val="tx1"/>
                </a:solidFill>
                <a:latin typeface="+mn-lt"/>
              </a:rPr>
              <a:t>, ņemot vērā tā nozīmīgo lomu fizisko aktivitāšu un veselīga dzīvesveida, savstarpējo attiecību, sociālās iekļaušanas un vienlīdzības veicināšanā.</a:t>
            </a:r>
          </a:p>
          <a:p>
            <a:pPr>
              <a:buFont typeface="Arial" panose="020B0604020202020204" pitchFamily="34" charset="0"/>
              <a:buChar char="•"/>
            </a:pPr>
            <a:r>
              <a:rPr lang="lv-LV" sz="1800" dirty="0">
                <a:solidFill>
                  <a:schemeClr val="tx1"/>
                </a:solidFill>
                <a:latin typeface="+mn-lt"/>
              </a:rPr>
              <a:t>Attīstīt </a:t>
            </a:r>
            <a:r>
              <a:rPr lang="lv-LV" sz="1800" b="1" dirty="0">
                <a:solidFill>
                  <a:schemeClr val="tx1"/>
                </a:solidFill>
                <a:latin typeface="+mn-lt"/>
              </a:rPr>
              <a:t>Eiropas dimensiju sportā </a:t>
            </a:r>
            <a:r>
              <a:rPr lang="lv-LV" sz="1800" dirty="0">
                <a:solidFill>
                  <a:schemeClr val="tx1"/>
                </a:solidFill>
                <a:latin typeface="+mn-lt"/>
              </a:rPr>
              <a:t>un starptautisko sadarbību sporta mācību mobilitātes jomā.</a:t>
            </a:r>
          </a:p>
          <a:p>
            <a:pPr>
              <a:buFont typeface="Arial" panose="020B0604020202020204" pitchFamily="34" charset="0"/>
              <a:buChar char="•"/>
            </a:pPr>
            <a:r>
              <a:rPr lang="lv-LV" sz="1800" dirty="0">
                <a:solidFill>
                  <a:schemeClr val="tx1"/>
                </a:solidFill>
                <a:latin typeface="+mn-lt"/>
              </a:rPr>
              <a:t>Stiprināt </a:t>
            </a:r>
            <a:r>
              <a:rPr lang="lv-LV" sz="1800" b="1" dirty="0">
                <a:solidFill>
                  <a:schemeClr val="tx1"/>
                </a:solidFill>
                <a:latin typeface="+mn-lt"/>
              </a:rPr>
              <a:t>tautas</a:t>
            </a:r>
            <a:r>
              <a:rPr lang="lv-LV" sz="1800" dirty="0">
                <a:solidFill>
                  <a:schemeClr val="tx1"/>
                </a:solidFill>
                <a:latin typeface="+mn-lt"/>
              </a:rPr>
              <a:t> </a:t>
            </a:r>
            <a:r>
              <a:rPr lang="lv-LV" sz="1800" b="1" dirty="0">
                <a:solidFill>
                  <a:schemeClr val="tx1"/>
                </a:solidFill>
                <a:latin typeface="+mn-lt"/>
              </a:rPr>
              <a:t>sporta organizāciju kapacitāti</a:t>
            </a:r>
            <a:r>
              <a:rPr lang="lv-LV" sz="1800" dirty="0">
                <a:solidFill>
                  <a:schemeClr val="tx1"/>
                </a:solidFill>
                <a:latin typeface="+mn-lt"/>
              </a:rPr>
              <a:t>.</a:t>
            </a:r>
          </a:p>
          <a:p>
            <a:pPr>
              <a:buFont typeface="Arial" panose="020B0604020202020204" pitchFamily="34" charset="0"/>
              <a:buChar char="•"/>
            </a:pPr>
            <a:r>
              <a:rPr lang="lv-LV" sz="1800" dirty="0">
                <a:solidFill>
                  <a:schemeClr val="tx1"/>
                </a:solidFill>
                <a:latin typeface="+mn-lt"/>
              </a:rPr>
              <a:t>Uzlabot </a:t>
            </a:r>
            <a:r>
              <a:rPr lang="lv-LV" sz="1800" b="1" dirty="0">
                <a:solidFill>
                  <a:schemeClr val="tx1"/>
                </a:solidFill>
                <a:latin typeface="+mn-lt"/>
              </a:rPr>
              <a:t>sporta darbinieku </a:t>
            </a:r>
            <a:r>
              <a:rPr lang="lv-LV" sz="1800" dirty="0">
                <a:solidFill>
                  <a:schemeClr val="tx1"/>
                </a:solidFill>
                <a:latin typeface="+mn-lt"/>
              </a:rPr>
              <a:t>zināšanas un zinātību.</a:t>
            </a:r>
          </a:p>
          <a:p>
            <a:pPr>
              <a:buFont typeface="Arial" panose="020B0604020202020204" pitchFamily="34" charset="0"/>
              <a:buChar char="•"/>
            </a:pPr>
            <a:r>
              <a:rPr lang="lv-LV" sz="1800" dirty="0">
                <a:solidFill>
                  <a:schemeClr val="tx1"/>
                </a:solidFill>
                <a:latin typeface="+mn-lt"/>
              </a:rPr>
              <a:t>Veicināt </a:t>
            </a:r>
            <a:r>
              <a:rPr lang="lv-LV" sz="1800" b="1" dirty="0">
                <a:solidFill>
                  <a:schemeClr val="tx1"/>
                </a:solidFill>
                <a:latin typeface="+mn-lt"/>
              </a:rPr>
              <a:t>Eiropas</a:t>
            </a:r>
            <a:r>
              <a:rPr lang="lv-LV" sz="1800" dirty="0">
                <a:solidFill>
                  <a:schemeClr val="tx1"/>
                </a:solidFill>
                <a:latin typeface="+mn-lt"/>
              </a:rPr>
              <a:t> </a:t>
            </a:r>
            <a:r>
              <a:rPr lang="lv-LV" sz="1800" b="1" dirty="0">
                <a:solidFill>
                  <a:schemeClr val="tx1"/>
                </a:solidFill>
                <a:latin typeface="+mn-lt"/>
              </a:rPr>
              <a:t>kopīgās vērtības</a:t>
            </a:r>
            <a:r>
              <a:rPr lang="lv-LV" sz="1800" dirty="0">
                <a:solidFill>
                  <a:schemeClr val="tx1"/>
                </a:solidFill>
                <a:latin typeface="+mn-lt"/>
              </a:rPr>
              <a:t>, izmantojot sportu, labu pārvaldību un integritāti sportā, ilgtspējīgu attīstību, kā arī izglītību, apmācību un </a:t>
            </a:r>
            <a:r>
              <a:rPr lang="lv-LV" sz="1800" b="1" dirty="0">
                <a:solidFill>
                  <a:schemeClr val="tx1"/>
                </a:solidFill>
                <a:latin typeface="+mn-lt"/>
              </a:rPr>
              <a:t>prasmes sportā </a:t>
            </a:r>
            <a:r>
              <a:rPr lang="lv-LV" sz="1800" dirty="0">
                <a:solidFill>
                  <a:schemeClr val="tx1"/>
                </a:solidFill>
                <a:latin typeface="+mn-lt"/>
              </a:rPr>
              <a:t>un ar sporta starpniecību.</a:t>
            </a:r>
          </a:p>
          <a:p>
            <a:pPr>
              <a:buFont typeface="Arial" panose="020B0604020202020204" pitchFamily="34" charset="0"/>
              <a:buChar char="•"/>
            </a:pPr>
            <a:r>
              <a:rPr lang="lv-LV" sz="1800" dirty="0">
                <a:solidFill>
                  <a:schemeClr val="tx1"/>
                </a:solidFill>
                <a:latin typeface="+mn-lt"/>
              </a:rPr>
              <a:t>Veicināt </a:t>
            </a:r>
            <a:r>
              <a:rPr lang="lv-LV" sz="1800" b="1" dirty="0">
                <a:solidFill>
                  <a:schemeClr val="tx1"/>
                </a:solidFill>
                <a:latin typeface="+mn-lt"/>
              </a:rPr>
              <a:t>aktīvu un videi draudzīgu dzīvesveidu </a:t>
            </a:r>
            <a:r>
              <a:rPr lang="lv-LV" sz="1800" dirty="0">
                <a:solidFill>
                  <a:schemeClr val="tx1"/>
                </a:solidFill>
                <a:latin typeface="+mn-lt"/>
              </a:rPr>
              <a:t>un aktīvu pilsoniskumu.</a:t>
            </a:r>
          </a:p>
          <a:p>
            <a:pPr>
              <a:buFont typeface="Arial" panose="020B0604020202020204" pitchFamily="34" charset="0"/>
              <a:buChar char="•"/>
            </a:pPr>
            <a:r>
              <a:rPr lang="lv-LV" sz="1800" dirty="0">
                <a:solidFill>
                  <a:schemeClr val="tx1"/>
                </a:solidFill>
                <a:latin typeface="+mn-lt"/>
              </a:rPr>
              <a:t>Izveidot </a:t>
            </a:r>
            <a:r>
              <a:rPr lang="lv-LV" sz="1800" b="1" dirty="0">
                <a:solidFill>
                  <a:schemeClr val="tx1"/>
                </a:solidFill>
                <a:latin typeface="+mn-lt"/>
              </a:rPr>
              <a:t>treneru un sporta darbinieku </a:t>
            </a:r>
            <a:r>
              <a:rPr lang="lv-LV" sz="1800" dirty="0">
                <a:solidFill>
                  <a:schemeClr val="tx1"/>
                </a:solidFill>
                <a:latin typeface="+mn-lt"/>
              </a:rPr>
              <a:t>Eiropas tīklus.</a:t>
            </a:r>
          </a:p>
          <a:p>
            <a:pPr marL="0" indent="0">
              <a:buNone/>
            </a:pPr>
            <a:endParaRPr lang="lv-LV" sz="1800" b="0" i="0" dirty="0">
              <a:solidFill>
                <a:schemeClr val="tx1"/>
              </a:solidFill>
              <a:effectLst/>
              <a:latin typeface="Roboto" panose="02000000000000000000" pitchFamily="2" charset="0"/>
            </a:endParaRPr>
          </a:p>
          <a:p>
            <a:pPr marL="0" indent="0">
              <a:buNone/>
            </a:pPr>
            <a:r>
              <a:rPr lang="lv-LV" sz="1800" dirty="0">
                <a:solidFill>
                  <a:schemeClr val="tx1"/>
                </a:solidFill>
                <a:latin typeface="+mn-lt"/>
              </a:rPr>
              <a:t>Personāla mobilitāte sporta jomā veicina ES sporta darba plāna (2021.–2024.) mērķu sasniegšanu.</a:t>
            </a:r>
          </a:p>
        </p:txBody>
      </p:sp>
    </p:spTree>
    <p:extLst>
      <p:ext uri="{BB962C8B-B14F-4D97-AF65-F5344CB8AC3E}">
        <p14:creationId xmlns:p14="http://schemas.microsoft.com/office/powerpoint/2010/main" val="282578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BC7E22-A45F-42AD-B374-99EA2606CF2F}"/>
              </a:ext>
            </a:extLst>
          </p:cNvPr>
          <p:cNvSpPr>
            <a:spLocks noGrp="1"/>
          </p:cNvSpPr>
          <p:nvPr>
            <p:ph idx="1"/>
          </p:nvPr>
        </p:nvSpPr>
        <p:spPr>
          <a:xfrm>
            <a:off x="495300" y="5613400"/>
            <a:ext cx="10515600" cy="1447800"/>
          </a:xfrm>
        </p:spPr>
        <p:txBody>
          <a:bodyPr>
            <a:normAutofit/>
          </a:bodyPr>
          <a:lstStyle/>
          <a:p>
            <a:pPr algn="ctr"/>
            <a:endParaRPr lang="lv-LV" dirty="0"/>
          </a:p>
          <a:p>
            <a:pPr algn="ctr"/>
            <a:endParaRPr lang="lv-LV" dirty="0"/>
          </a:p>
        </p:txBody>
      </p:sp>
      <p:sp>
        <p:nvSpPr>
          <p:cNvPr id="4" name="Title 1">
            <a:extLst>
              <a:ext uri="{FF2B5EF4-FFF2-40B4-BE49-F238E27FC236}">
                <a16:creationId xmlns:a16="http://schemas.microsoft.com/office/drawing/2014/main" id="{E325DBCB-95FE-4FDD-8E84-031D1A4F8B49}"/>
              </a:ext>
            </a:extLst>
          </p:cNvPr>
          <p:cNvSpPr>
            <a:spLocks noGrp="1"/>
          </p:cNvSpPr>
          <p:nvPr>
            <p:ph type="title"/>
          </p:nvPr>
        </p:nvSpPr>
        <p:spPr>
          <a:xfrm>
            <a:off x="534885" y="0"/>
            <a:ext cx="10515600" cy="1325563"/>
          </a:xfrm>
        </p:spPr>
        <p:txBody>
          <a:bodyPr>
            <a:normAutofit/>
          </a:bodyPr>
          <a:lstStyle/>
          <a:p>
            <a:pPr algn="ctr"/>
            <a:r>
              <a:rPr lang="lv-LV" sz="3000" i="1" dirty="0">
                <a:effectLst>
                  <a:outerShdw blurRad="38100" dist="38100" dir="2700000" algn="tl">
                    <a:srgbClr val="000000">
                      <a:alpha val="43137"/>
                    </a:srgbClr>
                  </a:outerShdw>
                </a:effectLst>
              </a:rPr>
              <a:t>Erasmus+</a:t>
            </a:r>
            <a:r>
              <a:rPr lang="lv-LV" sz="3000" dirty="0">
                <a:effectLst>
                  <a:outerShdw blurRad="38100" dist="38100" dir="2700000" algn="tl">
                    <a:srgbClr val="000000">
                      <a:alpha val="43137"/>
                    </a:srgbClr>
                  </a:outerShdw>
                </a:effectLst>
              </a:rPr>
              <a:t> programmas horizontālās prioritātes</a:t>
            </a:r>
          </a:p>
        </p:txBody>
      </p:sp>
      <p:graphicFrame>
        <p:nvGraphicFramePr>
          <p:cNvPr id="2" name="Diagram 1">
            <a:extLst>
              <a:ext uri="{FF2B5EF4-FFF2-40B4-BE49-F238E27FC236}">
                <a16:creationId xmlns:a16="http://schemas.microsoft.com/office/drawing/2014/main" id="{0D954B73-F338-4458-AA54-8106BC4210A4}"/>
              </a:ext>
            </a:extLst>
          </p:cNvPr>
          <p:cNvGraphicFramePr/>
          <p:nvPr>
            <p:extLst>
              <p:ext uri="{D42A27DB-BD31-4B8C-83A1-F6EECF244321}">
                <p14:modId xmlns:p14="http://schemas.microsoft.com/office/powerpoint/2010/main" val="98433036"/>
              </p:ext>
            </p:extLst>
          </p:nvPr>
        </p:nvGraphicFramePr>
        <p:xfrm>
          <a:off x="565150" y="1354704"/>
          <a:ext cx="11061700" cy="4574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14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0"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844B1FE-D322-4DAB-993A-C75F1F28BDDA}"/>
              </a:ext>
            </a:extLst>
          </p:cNvPr>
          <p:cNvSpPr>
            <a:spLocks noGrp="1"/>
          </p:cNvSpPr>
          <p:nvPr>
            <p:ph type="title"/>
          </p:nvPr>
        </p:nvSpPr>
        <p:spPr>
          <a:xfrm>
            <a:off x="946068" y="885651"/>
            <a:ext cx="3618015" cy="4624603"/>
          </a:xfrm>
        </p:spPr>
        <p:txBody>
          <a:bodyPr>
            <a:normAutofit/>
          </a:bodyPr>
          <a:lstStyle/>
          <a:p>
            <a:r>
              <a:rPr lang="lv-LV" sz="3500" dirty="0">
                <a:solidFill>
                  <a:srgbClr val="FFFFFF"/>
                </a:solidFill>
              </a:rPr>
              <a:t>Pieteikuma iesniedzējs – </a:t>
            </a:r>
            <a:r>
              <a:rPr lang="lv-LV" sz="2600" dirty="0">
                <a:solidFill>
                  <a:schemeClr val="accent4">
                    <a:lumMod val="60000"/>
                    <a:lumOff val="40000"/>
                  </a:schemeClr>
                </a:solidFill>
              </a:rPr>
              <a:t>nosūtošā organizācija</a:t>
            </a:r>
            <a:br>
              <a:rPr lang="lv-LV" sz="3500" dirty="0">
                <a:solidFill>
                  <a:srgbClr val="FFFFFF"/>
                </a:solidFill>
              </a:rPr>
            </a:br>
            <a:r>
              <a:rPr lang="lv-LV" sz="1800" dirty="0">
                <a:solidFill>
                  <a:schemeClr val="tx1"/>
                </a:solidFill>
                <a:latin typeface="+mn-lt"/>
              </a:rPr>
              <a:t>- sagatavo un iesniedz pieteikumu, </a:t>
            </a:r>
            <a:br>
              <a:rPr lang="lv-LV" sz="1800" dirty="0">
                <a:solidFill>
                  <a:schemeClr val="tx1"/>
                </a:solidFill>
                <a:latin typeface="+mn-lt"/>
              </a:rPr>
            </a:br>
            <a:r>
              <a:rPr lang="lv-LV" sz="1800" dirty="0">
                <a:solidFill>
                  <a:schemeClr val="tx1"/>
                </a:solidFill>
                <a:latin typeface="+mn-lt"/>
              </a:rPr>
              <a:t>- noslēdz dotācijas līgumu ar NA,</a:t>
            </a:r>
            <a:br>
              <a:rPr lang="lv-LV" sz="1800" dirty="0">
                <a:solidFill>
                  <a:schemeClr val="tx1"/>
                </a:solidFill>
                <a:latin typeface="+mn-lt"/>
              </a:rPr>
            </a:br>
            <a:r>
              <a:rPr lang="lv-LV" sz="1800" dirty="0">
                <a:solidFill>
                  <a:schemeClr val="tx1"/>
                </a:solidFill>
                <a:latin typeface="+mn-lt"/>
              </a:rPr>
              <a:t>- īsteno mobilitātes aktivitātes,</a:t>
            </a:r>
            <a:br>
              <a:rPr lang="lv-LV" sz="1800" dirty="0">
                <a:solidFill>
                  <a:schemeClr val="tx1"/>
                </a:solidFill>
                <a:latin typeface="+mn-lt"/>
              </a:rPr>
            </a:br>
            <a:r>
              <a:rPr lang="lv-LV" sz="1800" dirty="0">
                <a:solidFill>
                  <a:schemeClr val="tx1"/>
                </a:solidFill>
                <a:latin typeface="+mn-lt"/>
              </a:rPr>
              <a:t>- iesniedz noslēguma ziņojumu NA</a:t>
            </a:r>
            <a:endParaRPr lang="lv-LV" sz="1800" dirty="0">
              <a:solidFill>
                <a:srgbClr val="FFFFFF"/>
              </a:solidFill>
            </a:endParaRPr>
          </a:p>
        </p:txBody>
      </p:sp>
      <p:sp>
        <p:nvSpPr>
          <p:cNvPr id="3" name="Content Placeholder 2">
            <a:extLst>
              <a:ext uri="{FF2B5EF4-FFF2-40B4-BE49-F238E27FC236}">
                <a16:creationId xmlns:a16="http://schemas.microsoft.com/office/drawing/2014/main" id="{32B8CB45-3EA7-462A-BCF4-51B48061CA98}"/>
              </a:ext>
            </a:extLst>
          </p:cNvPr>
          <p:cNvSpPr>
            <a:spLocks noGrp="1"/>
          </p:cNvSpPr>
          <p:nvPr>
            <p:ph idx="1"/>
          </p:nvPr>
        </p:nvSpPr>
        <p:spPr>
          <a:xfrm>
            <a:off x="4892634" y="563919"/>
            <a:ext cx="6570257" cy="5251646"/>
          </a:xfrm>
        </p:spPr>
        <p:txBody>
          <a:bodyPr anchor="ctr">
            <a:normAutofit/>
          </a:bodyPr>
          <a:lstStyle/>
          <a:p>
            <a:pPr algn="just">
              <a:buFont typeface="Arial" panose="020B0604020202020204" pitchFamily="34" charset="0"/>
              <a:buChar char="•"/>
            </a:pPr>
            <a:r>
              <a:rPr lang="lv-LV" sz="2000" b="1" dirty="0">
                <a:solidFill>
                  <a:schemeClr val="tx1"/>
                </a:solidFill>
                <a:latin typeface="+mn-lt"/>
              </a:rPr>
              <a:t>Publiska vai privāta organizācija</a:t>
            </a:r>
            <a:r>
              <a:rPr lang="lv-LV" sz="2000" dirty="0">
                <a:solidFill>
                  <a:schemeClr val="tx1"/>
                </a:solidFill>
                <a:latin typeface="+mn-lt"/>
              </a:rPr>
              <a:t>, kas darbojas </a:t>
            </a:r>
            <a:r>
              <a:rPr lang="lv-LV" sz="2000" b="1" dirty="0">
                <a:solidFill>
                  <a:schemeClr val="tx1"/>
                </a:solidFill>
                <a:latin typeface="+mn-lt"/>
              </a:rPr>
              <a:t>sporta</a:t>
            </a:r>
            <a:r>
              <a:rPr lang="lv-LV" sz="2000" dirty="0">
                <a:solidFill>
                  <a:schemeClr val="tx1"/>
                </a:solidFill>
                <a:latin typeface="+mn-lt"/>
              </a:rPr>
              <a:t> un fizisko aktivitāšu jomā un organizē sporta un fiziskās aktivitātes </a:t>
            </a:r>
            <a:r>
              <a:rPr lang="lv-LV" sz="2000" b="1" dirty="0">
                <a:solidFill>
                  <a:schemeClr val="tx1"/>
                </a:solidFill>
                <a:latin typeface="+mn-lt"/>
              </a:rPr>
              <a:t>tautas līmenī </a:t>
            </a:r>
          </a:p>
          <a:p>
            <a:pPr marL="900000" indent="0" algn="just">
              <a:buNone/>
            </a:pPr>
            <a:r>
              <a:rPr lang="lv-LV" sz="1600" dirty="0">
                <a:solidFill>
                  <a:schemeClr val="tx1"/>
                </a:solidFill>
                <a:latin typeface="+mn-lt"/>
              </a:rPr>
              <a:t>(piemērām: biedrība, nodibinājums, pašvaldība, pašvaldības vai valsts sporta organizācija, pašvaldības vai privātā sporta skola, sporta klubs, profesionālās ievirzes sporta izglītības iestāde, privātuzņēmums, individuālais komersants utt.)</a:t>
            </a:r>
          </a:p>
          <a:p>
            <a:pPr marL="0" indent="0" algn="just">
              <a:buNone/>
            </a:pPr>
            <a:endParaRPr lang="lv-LV" sz="1600" dirty="0">
              <a:solidFill>
                <a:schemeClr val="tx1"/>
              </a:solidFill>
              <a:latin typeface="+mn-lt"/>
            </a:endParaRPr>
          </a:p>
          <a:p>
            <a:pPr algn="just">
              <a:buFont typeface="Arial" panose="020B0604020202020204" pitchFamily="34" charset="0"/>
              <a:buChar char="•"/>
            </a:pPr>
            <a:r>
              <a:rPr lang="lv-LV" sz="2000" dirty="0">
                <a:solidFill>
                  <a:schemeClr val="tx1"/>
                </a:solidFill>
                <a:latin typeface="+mn-lt"/>
              </a:rPr>
              <a:t>Sporta organizācija, kas ir profesionāla sporta organizācija, ja tās personāla līdzdalība </a:t>
            </a:r>
            <a:r>
              <a:rPr lang="lv-LV" sz="2000" b="1" dirty="0">
                <a:solidFill>
                  <a:schemeClr val="tx1"/>
                </a:solidFill>
                <a:latin typeface="+mn-lt"/>
              </a:rPr>
              <a:t>nāk par labu tautas sportam</a:t>
            </a:r>
            <a:r>
              <a:rPr lang="lv-LV" sz="2000" dirty="0">
                <a:solidFill>
                  <a:schemeClr val="tx1"/>
                </a:solidFill>
                <a:latin typeface="+mn-lt"/>
              </a:rPr>
              <a:t>, piemēram, starptautiska organizācija utt.</a:t>
            </a:r>
          </a:p>
          <a:p>
            <a:pPr algn="just">
              <a:buFont typeface="Arial" panose="020B0604020202020204" pitchFamily="34" charset="0"/>
              <a:buChar char="•"/>
            </a:pPr>
            <a:endParaRPr lang="lv-LV" sz="1800" dirty="0">
              <a:solidFill>
                <a:schemeClr val="tx1"/>
              </a:solidFill>
              <a:latin typeface="+mn-lt"/>
            </a:endParaRPr>
          </a:p>
          <a:p>
            <a:pPr marL="0" indent="0" algn="just">
              <a:buNone/>
            </a:pPr>
            <a:r>
              <a:rPr lang="lv-LV" sz="1800" dirty="0">
                <a:solidFill>
                  <a:srgbClr val="FF0000"/>
                </a:solidFill>
                <a:latin typeface="+mn-lt"/>
              </a:rPr>
              <a:t>!!!</a:t>
            </a:r>
            <a:r>
              <a:rPr lang="lv-LV" sz="1800" dirty="0">
                <a:solidFill>
                  <a:schemeClr val="tx1"/>
                </a:solidFill>
                <a:latin typeface="+mn-lt"/>
              </a:rPr>
              <a:t> Atbalstāmās aktivitātes - </a:t>
            </a:r>
            <a:r>
              <a:rPr lang="lv-LV" sz="1800" b="1" dirty="0">
                <a:solidFill>
                  <a:schemeClr val="tx1"/>
                </a:solidFill>
                <a:latin typeface="+mn-lt"/>
              </a:rPr>
              <a:t>izejošās mobilitātes</a:t>
            </a:r>
            <a:r>
              <a:rPr lang="lv-LV" sz="1800" dirty="0">
                <a:solidFill>
                  <a:schemeClr val="tx1"/>
                </a:solidFill>
                <a:latin typeface="+mn-lt"/>
              </a:rPr>
              <a:t>. Pieteikuma iesniedzēja organizācija pilda </a:t>
            </a:r>
            <a:r>
              <a:rPr lang="lv-LV" sz="1800" b="1" dirty="0">
                <a:solidFill>
                  <a:schemeClr val="tx1"/>
                </a:solidFill>
                <a:latin typeface="+mn-lt"/>
              </a:rPr>
              <a:t>nosūtošās organizācijas funkcijas </a:t>
            </a:r>
            <a:r>
              <a:rPr lang="lv-LV" sz="1800" dirty="0">
                <a:solidFill>
                  <a:schemeClr val="tx1"/>
                </a:solidFill>
                <a:latin typeface="+mn-lt"/>
              </a:rPr>
              <a:t>— tā atlasa dalībniekus un </a:t>
            </a:r>
            <a:r>
              <a:rPr lang="lv-LV" sz="1800" dirty="0" err="1">
                <a:solidFill>
                  <a:schemeClr val="tx1"/>
                </a:solidFill>
                <a:latin typeface="+mn-lt"/>
              </a:rPr>
              <a:t>nosūta</a:t>
            </a:r>
            <a:r>
              <a:rPr lang="lv-LV" sz="1800" dirty="0">
                <a:solidFill>
                  <a:schemeClr val="tx1"/>
                </a:solidFill>
                <a:latin typeface="+mn-lt"/>
              </a:rPr>
              <a:t> tos uz uzņemošo organizāciju ārvalstīs.</a:t>
            </a:r>
          </a:p>
        </p:txBody>
      </p:sp>
    </p:spTree>
    <p:extLst>
      <p:ext uri="{BB962C8B-B14F-4D97-AF65-F5344CB8AC3E}">
        <p14:creationId xmlns:p14="http://schemas.microsoft.com/office/powerpoint/2010/main" val="32812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B0756F-7531-8911-65D5-9AA57874D348}"/>
              </a:ext>
            </a:extLst>
          </p:cNvPr>
          <p:cNvSpPr>
            <a:spLocks noGrp="1"/>
          </p:cNvSpPr>
          <p:nvPr>
            <p:ph type="title"/>
          </p:nvPr>
        </p:nvSpPr>
        <p:spPr>
          <a:xfrm>
            <a:off x="106878" y="1674421"/>
            <a:ext cx="3372592" cy="4009900"/>
          </a:xfrm>
        </p:spPr>
        <p:txBody>
          <a:bodyPr>
            <a:normAutofit/>
          </a:bodyPr>
          <a:lstStyle/>
          <a:p>
            <a:pPr algn="ctr"/>
            <a:r>
              <a:rPr lang="lv-LV" b="1" dirty="0">
                <a:solidFill>
                  <a:srgbClr val="FFFFFF"/>
                </a:solidFill>
              </a:rPr>
              <a:t>Mobilitātes dalībnieki</a:t>
            </a:r>
            <a:br>
              <a:rPr lang="lv-LV" b="1" dirty="0">
                <a:solidFill>
                  <a:srgbClr val="FFFFFF"/>
                </a:solidFill>
              </a:rPr>
            </a:br>
            <a:br>
              <a:rPr lang="lv-LV" dirty="0">
                <a:solidFill>
                  <a:srgbClr val="FFFFFF"/>
                </a:solidFill>
              </a:rPr>
            </a:br>
            <a:r>
              <a:rPr lang="lv-LV" sz="2400" b="0" i="0" dirty="0">
                <a:effectLst/>
                <a:latin typeface="+mn-lt"/>
              </a:rPr>
              <a:t>Vienā projektā var iekļaut </a:t>
            </a:r>
            <a:r>
              <a:rPr lang="lv-LV" sz="2400" b="1" i="0" dirty="0">
                <a:effectLst/>
                <a:latin typeface="+mn-lt"/>
              </a:rPr>
              <a:t>ne vairāk kā 10 dalībniekus</a:t>
            </a:r>
            <a:br>
              <a:rPr lang="lv-LV" sz="4400" b="1" i="0" dirty="0">
                <a:effectLst/>
                <a:latin typeface="+mn-lt"/>
              </a:rPr>
            </a:br>
            <a:endParaRPr lang="lv-LV" dirty="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146A2F22-FC7A-1811-8DD5-CE8873E36DD8}"/>
              </a:ext>
            </a:extLst>
          </p:cNvPr>
          <p:cNvSpPr>
            <a:spLocks noGrp="1"/>
          </p:cNvSpPr>
          <p:nvPr>
            <p:ph idx="1"/>
          </p:nvPr>
        </p:nvSpPr>
        <p:spPr>
          <a:xfrm>
            <a:off x="4207824" y="591344"/>
            <a:ext cx="7145976" cy="5585619"/>
          </a:xfrm>
        </p:spPr>
        <p:txBody>
          <a:bodyPr anchor="ctr">
            <a:normAutofit/>
          </a:bodyPr>
          <a:lstStyle/>
          <a:p>
            <a:pPr algn="just">
              <a:buFont typeface="Arial" panose="020B0604020202020204" pitchFamily="34" charset="0"/>
              <a:buChar char="•"/>
            </a:pPr>
            <a:r>
              <a:rPr lang="lv-LV" sz="2500" b="1" dirty="0">
                <a:latin typeface="+mn-lt"/>
              </a:rPr>
              <a:t>T</a:t>
            </a:r>
            <a:r>
              <a:rPr lang="lv-LV" sz="2500" b="1" i="0" dirty="0">
                <a:effectLst/>
                <a:latin typeface="+mn-lt"/>
              </a:rPr>
              <a:t>reneri un citi sporta darbinieki tautas sporta organizācijās</a:t>
            </a:r>
            <a:r>
              <a:rPr lang="lv-LV" sz="2500" b="0" i="0" dirty="0">
                <a:effectLst/>
                <a:latin typeface="+mn-lt"/>
              </a:rPr>
              <a:t>.</a:t>
            </a:r>
          </a:p>
          <a:p>
            <a:pPr algn="just">
              <a:buFont typeface="Arial" panose="020B0604020202020204" pitchFamily="34" charset="0"/>
              <a:buChar char="•"/>
            </a:pPr>
            <a:r>
              <a:rPr lang="lv-LV" sz="2500" b="1" dirty="0">
                <a:latin typeface="+mn-lt"/>
              </a:rPr>
              <a:t>P</a:t>
            </a:r>
            <a:r>
              <a:rPr lang="lv-LV" sz="2500" b="1" i="0" dirty="0">
                <a:effectLst/>
                <a:latin typeface="+mn-lt"/>
              </a:rPr>
              <a:t>ersonāls</a:t>
            </a:r>
            <a:r>
              <a:rPr lang="lv-LV" sz="2500" b="0" i="0" dirty="0">
                <a:effectLst/>
                <a:latin typeface="+mn-lt"/>
              </a:rPr>
              <a:t>, kas nav saistīts ar tautas sportu, tostarp personāls, kas veic duālās karjeras un ar sportu nesaistītas karjeras, ja šāda personāla dalība </a:t>
            </a:r>
            <a:r>
              <a:rPr lang="lv-LV" sz="2500" b="1" i="0" dirty="0">
                <a:effectLst/>
                <a:latin typeface="+mn-lt"/>
              </a:rPr>
              <a:t>var dot labumu tautas sportam</a:t>
            </a:r>
            <a:r>
              <a:rPr lang="lv-LV" sz="2500" b="0" i="0" dirty="0">
                <a:effectLst/>
                <a:latin typeface="+mn-lt"/>
              </a:rPr>
              <a:t>.</a:t>
            </a:r>
          </a:p>
          <a:p>
            <a:pPr algn="just">
              <a:buFont typeface="Arial" panose="020B0604020202020204" pitchFamily="34" charset="0"/>
              <a:buChar char="•"/>
            </a:pPr>
            <a:r>
              <a:rPr lang="lv-LV" sz="2500" b="1" dirty="0">
                <a:latin typeface="+mn-lt"/>
              </a:rPr>
              <a:t>B</a:t>
            </a:r>
            <a:r>
              <a:rPr lang="lv-LV" sz="2500" b="1" i="0" dirty="0">
                <a:effectLst/>
                <a:latin typeface="+mn-lt"/>
              </a:rPr>
              <a:t>rīvprātīgie</a:t>
            </a:r>
            <a:r>
              <a:rPr lang="lv-LV" sz="2500" b="0" i="0" dirty="0">
                <a:effectLst/>
                <a:latin typeface="+mn-lt"/>
              </a:rPr>
              <a:t> (izņemot trenerus) sporta organizācijās.</a:t>
            </a:r>
          </a:p>
          <a:p>
            <a:pPr marL="0" indent="0">
              <a:buNone/>
            </a:pPr>
            <a:r>
              <a:rPr lang="lv-LV" sz="1800" b="0" i="0" dirty="0">
                <a:effectLst/>
                <a:latin typeface="+mn-lt"/>
              </a:rPr>
              <a:t>  </a:t>
            </a:r>
          </a:p>
          <a:p>
            <a:pPr marL="0" indent="0" algn="just">
              <a:buNone/>
            </a:pPr>
            <a:r>
              <a:rPr lang="lv-LV" sz="1800" b="0" i="0" dirty="0">
                <a:solidFill>
                  <a:srgbClr val="FF0000"/>
                </a:solidFill>
                <a:effectLst/>
                <a:latin typeface="+mn-lt"/>
              </a:rPr>
              <a:t>!!!</a:t>
            </a:r>
            <a:r>
              <a:rPr lang="lv-LV" sz="1800" b="0" i="0" dirty="0">
                <a:effectLst/>
                <a:latin typeface="+mn-lt"/>
              </a:rPr>
              <a:t> Mobilitātes dalībniekiem ir </a:t>
            </a:r>
            <a:r>
              <a:rPr lang="lv-LV" sz="1800" b="1" i="0" dirty="0">
                <a:effectLst/>
                <a:latin typeface="+mn-lt"/>
              </a:rPr>
              <a:t>jābūt nodarbinātiem nosūtošajā organizācijā </a:t>
            </a:r>
            <a:r>
              <a:rPr lang="lv-LV" sz="1800" b="0" i="0" dirty="0">
                <a:effectLst/>
                <a:latin typeface="+mn-lt"/>
              </a:rPr>
              <a:t>(piemēram, uz </a:t>
            </a:r>
            <a:r>
              <a:rPr lang="lv-LV" sz="1800" b="1" i="0" dirty="0">
                <a:effectLst/>
                <a:latin typeface="+mn-lt"/>
              </a:rPr>
              <a:t>darba līguma vai brīvprātīgā darba līguma</a:t>
            </a:r>
            <a:r>
              <a:rPr lang="lv-LV" sz="1800" b="0" i="0" dirty="0">
                <a:effectLst/>
                <a:latin typeface="+mn-lt"/>
              </a:rPr>
              <a:t> pamata). Dalībniekiem jābūt nosūtošās organizācijas </a:t>
            </a:r>
            <a:r>
              <a:rPr lang="lv-LV" sz="1800" b="1" i="0" dirty="0">
                <a:effectLst/>
                <a:latin typeface="+mn-lt"/>
              </a:rPr>
              <a:t>valsts rezidentiem</a:t>
            </a:r>
            <a:r>
              <a:rPr lang="lv-LV" sz="1800" b="0" i="0" dirty="0">
                <a:effectLst/>
                <a:latin typeface="+mn-lt"/>
              </a:rPr>
              <a:t>.</a:t>
            </a:r>
          </a:p>
          <a:p>
            <a:pPr marL="0" indent="0" algn="just">
              <a:buNone/>
            </a:pPr>
            <a:r>
              <a:rPr lang="lv-LV" sz="1800" b="0" i="0" dirty="0">
                <a:solidFill>
                  <a:srgbClr val="FF0000"/>
                </a:solidFill>
                <a:effectLst/>
                <a:latin typeface="+mn-lt"/>
              </a:rPr>
              <a:t>!!! </a:t>
            </a:r>
            <a:r>
              <a:rPr lang="lv-LV" sz="1800" b="0" i="0" dirty="0">
                <a:effectLst/>
                <a:latin typeface="+mn-lt"/>
              </a:rPr>
              <a:t>Dalībnieki </a:t>
            </a:r>
            <a:r>
              <a:rPr lang="lv-LV" sz="1800" b="1" i="0" dirty="0">
                <a:effectLst/>
                <a:latin typeface="+mn-lt"/>
              </a:rPr>
              <a:t>nevar</a:t>
            </a:r>
            <a:r>
              <a:rPr lang="lv-LV" sz="1800" b="0" i="0" dirty="0">
                <a:effectLst/>
                <a:latin typeface="+mn-lt"/>
              </a:rPr>
              <a:t> iesaistīties aktivitātēs sportistu statusā.</a:t>
            </a:r>
          </a:p>
          <a:p>
            <a:pPr marL="0" indent="0" algn="just">
              <a:buNone/>
            </a:pPr>
            <a:r>
              <a:rPr lang="lv-LV" sz="1800" b="0" i="0" dirty="0">
                <a:solidFill>
                  <a:srgbClr val="FF0000"/>
                </a:solidFill>
                <a:effectLst/>
                <a:latin typeface="+mn-lt"/>
              </a:rPr>
              <a:t>!!!</a:t>
            </a:r>
            <a:r>
              <a:rPr lang="lv-LV" sz="1800" b="0" i="0" dirty="0">
                <a:effectLst/>
                <a:latin typeface="+mn-lt"/>
              </a:rPr>
              <a:t> Mobilitātes dalībnieks finansējumu aktivitāšu īstenošanai saņem no savas nosūtošās organizācijas. </a:t>
            </a:r>
            <a:r>
              <a:rPr lang="lv-LV" sz="1800" b="1" i="0" dirty="0">
                <a:effectLst/>
                <a:latin typeface="+mn-lt"/>
              </a:rPr>
              <a:t>Privātpersonas nevar </a:t>
            </a:r>
            <a:r>
              <a:rPr lang="lv-LV" sz="1800" b="0" i="0" dirty="0">
                <a:effectLst/>
                <a:latin typeface="+mn-lt"/>
              </a:rPr>
              <a:t>individuāli pieteikties finansējuma saņemšanai.</a:t>
            </a:r>
          </a:p>
        </p:txBody>
      </p:sp>
    </p:spTree>
    <p:extLst>
      <p:ext uri="{BB962C8B-B14F-4D97-AF65-F5344CB8AC3E}">
        <p14:creationId xmlns:p14="http://schemas.microsoft.com/office/powerpoint/2010/main" val="337161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4199-1033-16DE-1577-885803725969}"/>
              </a:ext>
            </a:extLst>
          </p:cNvPr>
          <p:cNvSpPr>
            <a:spLocks noGrp="1"/>
          </p:cNvSpPr>
          <p:nvPr>
            <p:ph type="title"/>
          </p:nvPr>
        </p:nvSpPr>
        <p:spPr>
          <a:xfrm>
            <a:off x="862940" y="162295"/>
            <a:ext cx="10490860" cy="1029195"/>
          </a:xfrm>
        </p:spPr>
        <p:txBody>
          <a:bodyPr/>
          <a:lstStyle/>
          <a:p>
            <a:pPr algn="ctr"/>
            <a:r>
              <a:rPr lang="lv-LV" dirty="0"/>
              <a:t>Mobilitātes aktivitātes</a:t>
            </a:r>
          </a:p>
        </p:txBody>
      </p:sp>
      <p:sp>
        <p:nvSpPr>
          <p:cNvPr id="3" name="Content Placeholder 2">
            <a:extLst>
              <a:ext uri="{FF2B5EF4-FFF2-40B4-BE49-F238E27FC236}">
                <a16:creationId xmlns:a16="http://schemas.microsoft.com/office/drawing/2014/main" id="{B697ED82-D5DC-FB92-51E2-658C89D5A85C}"/>
              </a:ext>
            </a:extLst>
          </p:cNvPr>
          <p:cNvSpPr>
            <a:spLocks noGrp="1"/>
          </p:cNvSpPr>
          <p:nvPr>
            <p:ph idx="1"/>
          </p:nvPr>
        </p:nvSpPr>
        <p:spPr>
          <a:xfrm>
            <a:off x="641269" y="1080654"/>
            <a:ext cx="10712532" cy="5407231"/>
          </a:xfrm>
        </p:spPr>
        <p:txBody>
          <a:bodyPr>
            <a:normAutofit fontScale="92500"/>
          </a:bodyPr>
          <a:lstStyle/>
          <a:p>
            <a:pPr algn="l">
              <a:buFont typeface="Arial" panose="020B0604020202020204" pitchFamily="34" charset="0"/>
              <a:buChar char="•"/>
            </a:pPr>
            <a:r>
              <a:rPr lang="lv-LV" sz="2000" b="1" i="0" dirty="0">
                <a:solidFill>
                  <a:schemeClr val="tx1"/>
                </a:solidFill>
                <a:effectLst/>
                <a:latin typeface="Roboto" panose="02000000000000000000" pitchFamily="2" charset="0"/>
              </a:rPr>
              <a:t>“Ēnošana” darbā (</a:t>
            </a:r>
            <a:r>
              <a:rPr lang="lv-LV" sz="2000" b="1" i="1" u="none" strike="noStrike" dirty="0" err="1">
                <a:solidFill>
                  <a:schemeClr val="tx1"/>
                </a:solidFill>
                <a:effectLst/>
                <a:latin typeface="Roboto" panose="02000000000000000000" pitchFamily="2" charset="0"/>
              </a:rPr>
              <a:t>Job</a:t>
            </a:r>
            <a:r>
              <a:rPr lang="lv-LV" sz="2000" b="1" i="1" u="none" strike="noStrike" dirty="0">
                <a:solidFill>
                  <a:schemeClr val="tx1"/>
                </a:solidFill>
                <a:effectLst/>
                <a:latin typeface="Roboto" panose="02000000000000000000" pitchFamily="2" charset="0"/>
              </a:rPr>
              <a:t> </a:t>
            </a:r>
            <a:r>
              <a:rPr lang="lv-LV" sz="2000" b="1" i="1" u="none" strike="noStrike" dirty="0" err="1">
                <a:solidFill>
                  <a:schemeClr val="tx1"/>
                </a:solidFill>
                <a:effectLst/>
                <a:latin typeface="Roboto" panose="02000000000000000000" pitchFamily="2" charset="0"/>
              </a:rPr>
              <a:t>shadowing</a:t>
            </a:r>
            <a:r>
              <a:rPr lang="lv-LV" sz="2000" b="1" i="1" u="none" strike="noStrike" dirty="0">
                <a:solidFill>
                  <a:schemeClr val="tx1"/>
                </a:solidFill>
                <a:effectLst/>
                <a:latin typeface="Roboto" panose="02000000000000000000" pitchFamily="2" charset="0"/>
              </a:rPr>
              <a:t> </a:t>
            </a:r>
            <a:r>
              <a:rPr lang="lv-LV" sz="2000" b="1" i="1" u="none" strike="noStrike" dirty="0" err="1">
                <a:solidFill>
                  <a:schemeClr val="tx1"/>
                </a:solidFill>
                <a:effectLst/>
                <a:latin typeface="Roboto" panose="02000000000000000000" pitchFamily="2" charset="0"/>
              </a:rPr>
              <a:t>and</a:t>
            </a:r>
            <a:r>
              <a:rPr lang="lv-LV" sz="2000" b="1" i="1" u="none" strike="noStrike" dirty="0">
                <a:solidFill>
                  <a:schemeClr val="tx1"/>
                </a:solidFill>
                <a:effectLst/>
                <a:latin typeface="Roboto" panose="02000000000000000000" pitchFamily="2" charset="0"/>
              </a:rPr>
              <a:t> </a:t>
            </a:r>
            <a:r>
              <a:rPr lang="lv-LV" sz="2000" b="1" i="1" u="none" strike="noStrike" dirty="0" err="1">
                <a:solidFill>
                  <a:schemeClr val="tx1"/>
                </a:solidFill>
                <a:effectLst/>
                <a:latin typeface="Roboto" panose="02000000000000000000" pitchFamily="2" charset="0"/>
              </a:rPr>
              <a:t>observation</a:t>
            </a:r>
            <a:r>
              <a:rPr lang="lv-LV" sz="2000" b="1" i="1" u="none" strike="noStrike" dirty="0">
                <a:solidFill>
                  <a:schemeClr val="tx1"/>
                </a:solidFill>
                <a:effectLst/>
                <a:latin typeface="Roboto" panose="02000000000000000000" pitchFamily="2" charset="0"/>
              </a:rPr>
              <a:t> periods</a:t>
            </a:r>
            <a:r>
              <a:rPr lang="lv-LV" sz="2000" b="1" i="0" u="none" strike="noStrike" dirty="0">
                <a:solidFill>
                  <a:schemeClr val="tx1"/>
                </a:solidFill>
                <a:effectLst/>
                <a:latin typeface="Roboto" panose="02000000000000000000" pitchFamily="2" charset="0"/>
              </a:rPr>
              <a:t>)</a:t>
            </a:r>
            <a:r>
              <a:rPr lang="lv-LV" sz="2000" b="1" i="0" dirty="0">
                <a:solidFill>
                  <a:schemeClr val="tx1"/>
                </a:solidFill>
                <a:effectLst/>
                <a:latin typeface="Roboto" panose="02000000000000000000" pitchFamily="2" charset="0"/>
              </a:rPr>
              <a:t>:</a:t>
            </a:r>
          </a:p>
          <a:p>
            <a:pPr marL="702900" indent="-342900" algn="l">
              <a:buFont typeface="Wingdings" panose="05000000000000000000" pitchFamily="2" charset="2"/>
              <a:buChar char="ü"/>
            </a:pPr>
            <a:r>
              <a:rPr lang="lv-LV" sz="2000" b="0" i="0" dirty="0">
                <a:solidFill>
                  <a:schemeClr val="tx1"/>
                </a:solidFill>
                <a:effectLst/>
                <a:latin typeface="Roboto" panose="02000000000000000000" pitchFamily="2" charset="0"/>
              </a:rPr>
              <a:t>mobilitāšu dalībnieki var uzturēties uzņemošajā organizācijā citā valstī, lai apgūtu jaunu praksi un apkopotu jaunas idejas, veicot novērošanu un mijiedarbību ar kolēģiem, treneriem, brīvprātīgajiem un citiem sporta darbiniekiem ikdienas darbā uzņemošajā organizācijā;</a:t>
            </a:r>
          </a:p>
          <a:p>
            <a:pPr marL="702900" indent="-342900" algn="l">
              <a:buFont typeface="Wingdings" panose="05000000000000000000" pitchFamily="2" charset="2"/>
              <a:buChar char="ü"/>
            </a:pPr>
            <a:r>
              <a:rPr lang="lv-LV" sz="2000" b="0" i="0" dirty="0">
                <a:solidFill>
                  <a:schemeClr val="tx1"/>
                </a:solidFill>
                <a:effectLst/>
                <a:latin typeface="Roboto" panose="02000000000000000000" pitchFamily="2" charset="0"/>
              </a:rPr>
              <a:t>ilgums: </a:t>
            </a:r>
            <a:r>
              <a:rPr lang="lv-LV" sz="2000" b="1" i="0" dirty="0">
                <a:solidFill>
                  <a:schemeClr val="tx1"/>
                </a:solidFill>
                <a:effectLst/>
                <a:latin typeface="Roboto" panose="02000000000000000000" pitchFamily="2" charset="0"/>
              </a:rPr>
              <a:t>no 2 līdz 14 dienām </a:t>
            </a:r>
            <a:r>
              <a:rPr lang="lv-LV" sz="2000" b="0" i="0" dirty="0">
                <a:solidFill>
                  <a:schemeClr val="tx1"/>
                </a:solidFill>
                <a:effectLst/>
                <a:latin typeface="Roboto" panose="02000000000000000000" pitchFamily="2" charset="0"/>
              </a:rPr>
              <a:t>pēc kārtas (neieskaitot ceļa dienas).</a:t>
            </a:r>
          </a:p>
          <a:p>
            <a:pPr marL="360000" indent="0" algn="l">
              <a:buNone/>
            </a:pPr>
            <a:endParaRPr lang="lv-LV" sz="2000" b="0" i="0" dirty="0">
              <a:solidFill>
                <a:schemeClr val="tx1"/>
              </a:solidFill>
              <a:effectLst/>
              <a:latin typeface="Roboto" panose="02000000000000000000" pitchFamily="2" charset="0"/>
            </a:endParaRPr>
          </a:p>
          <a:p>
            <a:pPr algn="l">
              <a:buFont typeface="Arial" panose="020B0604020202020204" pitchFamily="34" charset="0"/>
              <a:buChar char="•"/>
            </a:pPr>
            <a:r>
              <a:rPr lang="lv-LV" sz="2000" b="1" dirty="0">
                <a:solidFill>
                  <a:schemeClr val="tx1"/>
                </a:solidFill>
                <a:latin typeface="Roboto" panose="02000000000000000000" pitchFamily="2" charset="0"/>
              </a:rPr>
              <a:t>Norīkojumi trenēšanai vai apmācībai (</a:t>
            </a:r>
            <a:r>
              <a:rPr lang="lv-LV" sz="2000" b="1" dirty="0" err="1">
                <a:solidFill>
                  <a:schemeClr val="tx1"/>
                </a:solidFill>
                <a:latin typeface="Roboto" panose="02000000000000000000" pitchFamily="2" charset="0"/>
              </a:rPr>
              <a:t>Coaching</a:t>
            </a:r>
            <a:r>
              <a:rPr lang="lv-LV" sz="2000" b="1" dirty="0">
                <a:solidFill>
                  <a:schemeClr val="tx1"/>
                </a:solidFill>
                <a:latin typeface="Roboto" panose="02000000000000000000" pitchFamily="2" charset="0"/>
              </a:rPr>
              <a:t> </a:t>
            </a:r>
            <a:r>
              <a:rPr lang="lv-LV" sz="2000" b="1" dirty="0" err="1">
                <a:solidFill>
                  <a:schemeClr val="tx1"/>
                </a:solidFill>
                <a:latin typeface="Roboto" panose="02000000000000000000" pitchFamily="2" charset="0"/>
              </a:rPr>
              <a:t>or</a:t>
            </a:r>
            <a:r>
              <a:rPr lang="lv-LV" sz="2000" b="1" dirty="0">
                <a:solidFill>
                  <a:schemeClr val="tx1"/>
                </a:solidFill>
                <a:latin typeface="Roboto" panose="02000000000000000000" pitchFamily="2" charset="0"/>
              </a:rPr>
              <a:t> </a:t>
            </a:r>
            <a:r>
              <a:rPr lang="lv-LV" sz="2000" b="1" dirty="0" err="1">
                <a:solidFill>
                  <a:schemeClr val="tx1"/>
                </a:solidFill>
                <a:latin typeface="Roboto" panose="02000000000000000000" pitchFamily="2" charset="0"/>
              </a:rPr>
              <a:t>training</a:t>
            </a:r>
            <a:r>
              <a:rPr lang="lv-LV" sz="2000" b="1" dirty="0">
                <a:solidFill>
                  <a:schemeClr val="tx1"/>
                </a:solidFill>
                <a:latin typeface="Roboto" panose="02000000000000000000" pitchFamily="2" charset="0"/>
              </a:rPr>
              <a:t> </a:t>
            </a:r>
            <a:r>
              <a:rPr lang="lv-LV" sz="2000" b="1" dirty="0" err="1">
                <a:solidFill>
                  <a:schemeClr val="tx1"/>
                </a:solidFill>
                <a:latin typeface="Roboto" panose="02000000000000000000" pitchFamily="2" charset="0"/>
              </a:rPr>
              <a:t>assignments</a:t>
            </a:r>
            <a:r>
              <a:rPr lang="lv-LV" sz="2000" b="1" dirty="0">
                <a:solidFill>
                  <a:schemeClr val="tx1"/>
                </a:solidFill>
                <a:latin typeface="Roboto" panose="02000000000000000000" pitchFamily="2" charset="0"/>
              </a:rPr>
              <a:t>):</a:t>
            </a:r>
          </a:p>
          <a:p>
            <a:pPr marL="742950" lvl="1" indent="-285750" algn="l">
              <a:buFont typeface="Arial" panose="020B0604020202020204" pitchFamily="34" charset="0"/>
              <a:buChar char="•"/>
            </a:pPr>
            <a:r>
              <a:rPr lang="lv-LV" sz="2000" dirty="0">
                <a:solidFill>
                  <a:schemeClr val="tx1"/>
                </a:solidFill>
                <a:latin typeface="Roboto" panose="02000000000000000000" pitchFamily="2" charset="0"/>
              </a:rPr>
              <a:t>mobilitāšu dalībnieki var vadīt sporta nodarbības/treniņus un nodrošināt apmācību uzņemošajā organizācijā citā valstī, lai mācītos, izpildot savus uzdevumus un apmainoties ar kolēģiem. Tā veicina projektā iesaistīto tautas sporta organizāciju kapacitātes celšanu.</a:t>
            </a:r>
          </a:p>
          <a:p>
            <a:pPr marL="742950" lvl="1" indent="-285750" algn="l">
              <a:buFont typeface="Arial" panose="020B0604020202020204" pitchFamily="34" charset="0"/>
              <a:buChar char="•"/>
            </a:pPr>
            <a:r>
              <a:rPr lang="lv-LV" sz="2000" dirty="0">
                <a:solidFill>
                  <a:schemeClr val="tx1"/>
                </a:solidFill>
                <a:latin typeface="Roboto" panose="02000000000000000000" pitchFamily="2" charset="0"/>
              </a:rPr>
              <a:t>ilgums: </a:t>
            </a:r>
            <a:r>
              <a:rPr lang="lv-LV" sz="2000" b="1" dirty="0">
                <a:solidFill>
                  <a:schemeClr val="tx1"/>
                </a:solidFill>
                <a:latin typeface="Roboto" panose="02000000000000000000" pitchFamily="2" charset="0"/>
              </a:rPr>
              <a:t>no 15 līdz 60 dienām </a:t>
            </a:r>
            <a:r>
              <a:rPr lang="lv-LV" sz="2000" dirty="0">
                <a:solidFill>
                  <a:schemeClr val="tx1"/>
                </a:solidFill>
                <a:latin typeface="Roboto" panose="02000000000000000000" pitchFamily="2" charset="0"/>
              </a:rPr>
              <a:t>pēc kārtas (neieskaitot ceļa dienas).</a:t>
            </a:r>
          </a:p>
          <a:p>
            <a:pPr marL="457200" lvl="1" indent="0" algn="l">
              <a:buNone/>
            </a:pPr>
            <a:endParaRPr lang="lv-LV" sz="2000" dirty="0">
              <a:solidFill>
                <a:srgbClr val="282828"/>
              </a:solidFill>
              <a:latin typeface="Roboto" panose="02000000000000000000" pitchFamily="2" charset="0"/>
            </a:endParaRPr>
          </a:p>
          <a:p>
            <a:pPr marL="0" indent="0" algn="l">
              <a:buNone/>
            </a:pPr>
            <a:r>
              <a:rPr lang="lv-LV" sz="1900" b="0" i="0" dirty="0">
                <a:solidFill>
                  <a:schemeClr val="tx1"/>
                </a:solidFill>
                <a:effectLst/>
                <a:latin typeface="Roboto" panose="02000000000000000000" pitchFamily="2" charset="0"/>
              </a:rPr>
              <a:t>Projektā var iekļaut vienu vai vairākus atbalstāmo aktivitāšu veidus.  </a:t>
            </a:r>
          </a:p>
          <a:p>
            <a:pPr marL="0" indent="0" algn="l">
              <a:buNone/>
            </a:pPr>
            <a:r>
              <a:rPr lang="lv-LV" sz="1900" b="0" i="0" dirty="0">
                <a:solidFill>
                  <a:schemeClr val="tx1"/>
                </a:solidFill>
                <a:effectLst/>
                <a:latin typeface="Roboto" panose="02000000000000000000" pitchFamily="2" charset="0"/>
              </a:rPr>
              <a:t>Aktivitātēm nevar būt peļņas gūšanas mērķis.</a:t>
            </a:r>
          </a:p>
          <a:p>
            <a:pPr marL="0" indent="0" algn="l">
              <a:buNone/>
            </a:pPr>
            <a:r>
              <a:rPr lang="lv-LV" sz="1900" b="0" i="0" dirty="0">
                <a:solidFill>
                  <a:schemeClr val="tx1"/>
                </a:solidFill>
                <a:effectLst/>
                <a:latin typeface="Roboto" panose="02000000000000000000" pitchFamily="2" charset="0"/>
              </a:rPr>
              <a:t>Papildus fiziskajai mobilitātei visas personāla mobilitātes aktivitātes var apvienot ar virtuālās jeb attālinātās mobilitātes aktivitātēm.</a:t>
            </a:r>
            <a:endParaRPr lang="lv-LV" sz="1900" dirty="0">
              <a:solidFill>
                <a:schemeClr val="tx1"/>
              </a:solidFill>
            </a:endParaRPr>
          </a:p>
        </p:txBody>
      </p:sp>
    </p:spTree>
    <p:extLst>
      <p:ext uri="{BB962C8B-B14F-4D97-AF65-F5344CB8AC3E}">
        <p14:creationId xmlns:p14="http://schemas.microsoft.com/office/powerpoint/2010/main" val="414279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4B56-7570-D691-E7C9-020346E132FB}"/>
              </a:ext>
            </a:extLst>
          </p:cNvPr>
          <p:cNvSpPr>
            <a:spLocks noGrp="1"/>
          </p:cNvSpPr>
          <p:nvPr>
            <p:ph type="title"/>
          </p:nvPr>
        </p:nvSpPr>
        <p:spPr>
          <a:xfrm>
            <a:off x="787730" y="365126"/>
            <a:ext cx="10566070" cy="968870"/>
          </a:xfrm>
        </p:spPr>
        <p:txBody>
          <a:bodyPr/>
          <a:lstStyle/>
          <a:p>
            <a:pPr algn="ctr"/>
            <a:r>
              <a:rPr lang="lv-LV" dirty="0"/>
              <a:t>Atbalsta aktivitāte</a:t>
            </a:r>
          </a:p>
        </p:txBody>
      </p:sp>
      <p:sp>
        <p:nvSpPr>
          <p:cNvPr id="3" name="Content Placeholder 2">
            <a:extLst>
              <a:ext uri="{FF2B5EF4-FFF2-40B4-BE49-F238E27FC236}">
                <a16:creationId xmlns:a16="http://schemas.microsoft.com/office/drawing/2014/main" id="{6242DD5E-12CA-D438-58F3-8DF021519C6C}"/>
              </a:ext>
            </a:extLst>
          </p:cNvPr>
          <p:cNvSpPr>
            <a:spLocks noGrp="1"/>
          </p:cNvSpPr>
          <p:nvPr>
            <p:ph idx="1"/>
          </p:nvPr>
        </p:nvSpPr>
        <p:spPr>
          <a:xfrm>
            <a:off x="815439" y="1385456"/>
            <a:ext cx="10538361" cy="4791508"/>
          </a:xfrm>
        </p:spPr>
        <p:txBody>
          <a:bodyPr>
            <a:normAutofit fontScale="92500" lnSpcReduction="10000"/>
          </a:bodyPr>
          <a:lstStyle/>
          <a:p>
            <a:pPr algn="just">
              <a:buFont typeface="Arial" panose="020B0604020202020204" pitchFamily="34" charset="0"/>
              <a:buChar char="•"/>
            </a:pPr>
            <a:r>
              <a:rPr lang="lv-LV" sz="2700" b="1" i="0" dirty="0">
                <a:solidFill>
                  <a:srgbClr val="282828"/>
                </a:solidFill>
                <a:effectLst/>
                <a:latin typeface="+mn-lt"/>
                <a:ea typeface="Roboto" panose="02000000000000000000" pitchFamily="2" charset="0"/>
                <a:cs typeface="Roboto" panose="02000000000000000000" pitchFamily="2" charset="0"/>
              </a:rPr>
              <a:t>Sagatavošanās vizītes </a:t>
            </a:r>
            <a:r>
              <a:rPr lang="lv-LV" sz="2700" b="0" i="0" dirty="0">
                <a:solidFill>
                  <a:srgbClr val="282828"/>
                </a:solidFill>
                <a:effectLst/>
                <a:latin typeface="+mn-lt"/>
                <a:ea typeface="Roboto" panose="02000000000000000000" pitchFamily="2" charset="0"/>
                <a:cs typeface="Roboto" panose="02000000000000000000" pitchFamily="2" charset="0"/>
              </a:rPr>
              <a:t>kā atbalsta pasākums personāla mobilitātei:</a:t>
            </a:r>
          </a:p>
          <a:p>
            <a:pPr lvl="1" algn="just">
              <a:spcBef>
                <a:spcPts val="1200"/>
              </a:spcBef>
              <a:buFont typeface="Wingdings" panose="05000000000000000000" pitchFamily="2" charset="2"/>
              <a:buChar char="Ø"/>
            </a:pPr>
            <a:r>
              <a:rPr lang="lv-LV" sz="2500" dirty="0">
                <a:solidFill>
                  <a:srgbClr val="282828"/>
                </a:solidFill>
                <a:latin typeface="+mn-lt"/>
                <a:ea typeface="Roboto" panose="02000000000000000000" pitchFamily="2" charset="0"/>
                <a:cs typeface="Roboto" panose="02000000000000000000" pitchFamily="2" charset="0"/>
              </a:rPr>
              <a:t>pieteikuma iesniedzēja organizācija var organizēt sagatavošanās vizīti, </a:t>
            </a:r>
            <a:r>
              <a:rPr lang="lv-LV" sz="2500" b="1" dirty="0">
                <a:solidFill>
                  <a:srgbClr val="282828"/>
                </a:solidFill>
                <a:latin typeface="+mn-lt"/>
                <a:ea typeface="Roboto" panose="02000000000000000000" pitchFamily="2" charset="0"/>
                <a:cs typeface="Roboto" panose="02000000000000000000" pitchFamily="2" charset="0"/>
              </a:rPr>
              <a:t>lai apmeklētu uzņemošo organizāciju pirms mobilitātes norises</a:t>
            </a:r>
            <a:r>
              <a:rPr lang="lv-LV" sz="2500" dirty="0">
                <a:solidFill>
                  <a:srgbClr val="282828"/>
                </a:solidFill>
                <a:latin typeface="+mn-lt"/>
                <a:ea typeface="Roboto" panose="02000000000000000000" pitchFamily="2" charset="0"/>
                <a:cs typeface="Roboto" panose="02000000000000000000" pitchFamily="2" charset="0"/>
              </a:rPr>
              <a:t>, lai vienotos par administratīvajiem un praktiskiem jautājumiem pirms mobilitātes un veidotu stabilu partnerību starp iesaistītajām organizācijām un to darbiniekiem;</a:t>
            </a:r>
          </a:p>
          <a:p>
            <a:pPr lvl="1" algn="just">
              <a:spcBef>
                <a:spcPts val="1200"/>
              </a:spcBef>
              <a:buFont typeface="Wingdings" panose="05000000000000000000" pitchFamily="2" charset="2"/>
              <a:buChar char="Ø"/>
            </a:pPr>
            <a:r>
              <a:rPr lang="lv-LV" sz="2500" dirty="0">
                <a:solidFill>
                  <a:srgbClr val="282828"/>
                </a:solidFill>
                <a:latin typeface="+mn-lt"/>
                <a:ea typeface="Roboto" panose="02000000000000000000" pitchFamily="2" charset="0"/>
                <a:cs typeface="Roboto" panose="02000000000000000000" pitchFamily="2" charset="0"/>
              </a:rPr>
              <a:t>sagatavošanās vizītes ir nevis atsevišķas darbības, bet gan </a:t>
            </a:r>
            <a:r>
              <a:rPr lang="lv-LV" sz="2500" b="1" dirty="0">
                <a:solidFill>
                  <a:srgbClr val="282828"/>
                </a:solidFill>
                <a:latin typeface="+mn-lt"/>
                <a:ea typeface="Roboto" panose="02000000000000000000" pitchFamily="2" charset="0"/>
                <a:cs typeface="Roboto" panose="02000000000000000000" pitchFamily="2" charset="0"/>
              </a:rPr>
              <a:t>atbalsta pasākums personāla mobilitātei</a:t>
            </a:r>
            <a:r>
              <a:rPr lang="lv-LV" sz="2500" dirty="0">
                <a:solidFill>
                  <a:srgbClr val="282828"/>
                </a:solidFill>
                <a:latin typeface="+mn-lt"/>
                <a:ea typeface="Roboto" panose="02000000000000000000" pitchFamily="2" charset="0"/>
                <a:cs typeface="Roboto" panose="02000000000000000000" pitchFamily="2" charset="0"/>
              </a:rPr>
              <a:t>. Katra sagatavošanās vizīte ir skaidri jāpamato projekta pieteikumā, un tai jākalpo mobilitātes aktivitāšu mēroga un kvalitātes uzlabošanai;</a:t>
            </a:r>
          </a:p>
          <a:p>
            <a:pPr lvl="1" algn="just">
              <a:spcBef>
                <a:spcPts val="1200"/>
              </a:spcBef>
              <a:buFont typeface="Wingdings" panose="05000000000000000000" pitchFamily="2" charset="2"/>
              <a:buChar char="Ø"/>
            </a:pPr>
            <a:r>
              <a:rPr lang="lv-LV" sz="2500" dirty="0">
                <a:solidFill>
                  <a:srgbClr val="282828"/>
                </a:solidFill>
                <a:latin typeface="+mn-lt"/>
                <a:ea typeface="Roboto" panose="02000000000000000000" pitchFamily="2" charset="0"/>
                <a:cs typeface="Roboto" panose="02000000000000000000" pitchFamily="2" charset="0"/>
              </a:rPr>
              <a:t>sagatavošanas vizītē var piedalīties pieteikuma iesniedzēja organizācijas darbinieki, kas ir tieši iesaistīti projekta organizēšanā, vai darbinieki, kas piedalīsies plānotajā mobilitātē.</a:t>
            </a:r>
          </a:p>
          <a:p>
            <a:pPr lvl="1" algn="just">
              <a:spcBef>
                <a:spcPts val="1200"/>
              </a:spcBef>
              <a:buFont typeface="Wingdings" panose="05000000000000000000" pitchFamily="2" charset="2"/>
              <a:buChar char="Ø"/>
            </a:pPr>
            <a:r>
              <a:rPr lang="lv-LV" sz="2500" b="1" dirty="0">
                <a:solidFill>
                  <a:srgbClr val="282828"/>
                </a:solidFill>
                <a:latin typeface="+mn-lt"/>
                <a:ea typeface="Roboto" panose="02000000000000000000" pitchFamily="2" charset="0"/>
                <a:cs typeface="Roboto" panose="02000000000000000000" pitchFamily="2" charset="0"/>
              </a:rPr>
              <a:t>Maksimāli 1-2 dalībnieki.</a:t>
            </a:r>
          </a:p>
        </p:txBody>
      </p:sp>
    </p:spTree>
    <p:extLst>
      <p:ext uri="{BB962C8B-B14F-4D97-AF65-F5344CB8AC3E}">
        <p14:creationId xmlns:p14="http://schemas.microsoft.com/office/powerpoint/2010/main" val="3217570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7971</TotalTime>
  <Words>1936</Words>
  <Application>Microsoft Office PowerPoint</Application>
  <PresentationFormat>Widescreen</PresentationFormat>
  <Paragraphs>191</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Light</vt:lpstr>
      <vt:lpstr>Calibri-Bold</vt:lpstr>
      <vt:lpstr>Roboto</vt:lpstr>
      <vt:lpstr>Roboto Bk</vt:lpstr>
      <vt:lpstr>Verdana</vt:lpstr>
      <vt:lpstr>Wingdings</vt:lpstr>
      <vt:lpstr>Office Theme</vt:lpstr>
      <vt:lpstr>Custom Design</vt:lpstr>
      <vt:lpstr>Erasmus+ 2023.gada konkurss – personāla mobilitātes  sporta jomā  2023.gada 9.janvāris</vt:lpstr>
      <vt:lpstr>Erasmus+ Programmas vadlīnijas</vt:lpstr>
      <vt:lpstr>Personāla mobilitāte sporta jomā</vt:lpstr>
      <vt:lpstr>Mobilitātes mērķi sporta jomā</vt:lpstr>
      <vt:lpstr>Erasmus+ programmas horizontālās prioritātes</vt:lpstr>
      <vt:lpstr>Pieteikuma iesniedzējs – nosūtošā organizācija - sagatavo un iesniedz pieteikumu,  - noslēdz dotācijas līgumu ar NA, - īsteno mobilitātes aktivitātes, - iesniedz noslēguma ziņojumu NA</vt:lpstr>
      <vt:lpstr>Mobilitātes dalībnieki  Vienā projektā var iekļaut ne vairāk kā 10 dalībniekus </vt:lpstr>
      <vt:lpstr>Mobilitātes aktivitātes</vt:lpstr>
      <vt:lpstr>Atbalsta aktivitāte</vt:lpstr>
      <vt:lpstr>Mobilitātes norises vietā</vt:lpstr>
      <vt:lpstr>Finansējums</vt:lpstr>
      <vt:lpstr>Organizatoriskais atbalsts  350 EUR par vienu dalībnieku</vt:lpstr>
      <vt:lpstr>Ceļa izdevumi</vt:lpstr>
      <vt:lpstr>Ceļa izdevumu likmes</vt:lpstr>
      <vt:lpstr>Individuālais atbalsts (uzturēšanās izdevumi)</vt:lpstr>
      <vt:lpstr>Individuālā atbalsta likmes</vt:lpstr>
      <vt:lpstr>Iekļaušanas atbalsts vienības izmaksas un faktiskās izmaksas</vt:lpstr>
      <vt:lpstr>Sagatavošanās vizīte 575 EUR par vienu dalībnieku</vt:lpstr>
      <vt:lpstr>Valodas atbalsts mobilitātēm, kas ilgākas par 30 dienām</vt:lpstr>
      <vt:lpstr>Izņēmuma izmaksas  faktiskās izmaksas</vt:lpstr>
      <vt:lpstr>Mobilitātes projekts</vt:lpstr>
      <vt:lpstr>Pieteikšanās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Virsraksts</dc:title>
  <dc:creator>Diāna Zakrevska</dc:creator>
  <cp:lastModifiedBy>Irīna Jevgenova</cp:lastModifiedBy>
  <cp:revision>275</cp:revision>
  <dcterms:created xsi:type="dcterms:W3CDTF">2021-04-08T06:08:16Z</dcterms:created>
  <dcterms:modified xsi:type="dcterms:W3CDTF">2023-01-09T07:31:29Z</dcterms:modified>
</cp:coreProperties>
</file>