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95" r:id="rId4"/>
    <p:sldId id="489" r:id="rId5"/>
    <p:sldId id="263" r:id="rId6"/>
    <p:sldId id="490" r:id="rId7"/>
    <p:sldId id="257" r:id="rId8"/>
    <p:sldId id="381" r:id="rId9"/>
    <p:sldId id="262" r:id="rId10"/>
    <p:sldId id="268" r:id="rId11"/>
    <p:sldId id="492" r:id="rId12"/>
    <p:sldId id="269" r:id="rId13"/>
    <p:sldId id="271" r:id="rId14"/>
    <p:sldId id="272" r:id="rId15"/>
    <p:sldId id="491" r:id="rId16"/>
    <p:sldId id="488" r:id="rId17"/>
    <p:sldId id="297" r:id="rId18"/>
    <p:sldId id="266" r:id="rId19"/>
    <p:sldId id="273" r:id="rId20"/>
    <p:sldId id="274" r:id="rId21"/>
    <p:sldId id="275" r:id="rId22"/>
    <p:sldId id="276" r:id="rId23"/>
    <p:sldId id="277" r:id="rId24"/>
    <p:sldId id="380" r:id="rId25"/>
    <p:sldId id="358" r:id="rId26"/>
    <p:sldId id="523" r:id="rId27"/>
    <p:sldId id="294" r:id="rId28"/>
    <p:sldId id="352" r:id="rId29"/>
    <p:sldId id="259" r:id="rId30"/>
  </p:sldIdLst>
  <p:sldSz cx="12192000" cy="6858000"/>
  <p:notesSz cx="6884988" cy="100187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118" d="100"/>
          <a:sy n="118" d="100"/>
        </p:scale>
        <p:origin x="17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99804-7915-4616-AAB4-81EAA060502F}" type="doc">
      <dgm:prSet loTypeId="urn:microsoft.com/office/officeart/2005/8/layout/StepDownProcess" loCatId="process" qsTypeId="urn:microsoft.com/office/officeart/2005/8/quickstyle/3d1" qsCatId="3D" csTypeId="urn:microsoft.com/office/officeart/2005/8/colors/colorful1#1" csCatId="colorful" phldr="1"/>
      <dgm:spPr/>
      <dgm:t>
        <a:bodyPr/>
        <a:lstStyle/>
        <a:p>
          <a:endParaRPr lang="lv-LV"/>
        </a:p>
      </dgm:t>
    </dgm:pt>
    <dgm:pt modelId="{868FD8BB-1279-4785-8F86-B66387FA749B}">
      <dgm:prSet phldrT="[Text]"/>
      <dgm:spPr/>
      <dgm:t>
        <a:bodyPr/>
        <a:lstStyle/>
        <a:p>
          <a:r>
            <a:rPr lang="lv-LV" dirty="0"/>
            <a:t>EU Login konts</a:t>
          </a:r>
        </a:p>
      </dgm:t>
    </dgm:pt>
    <dgm:pt modelId="{434F04C3-AA7A-4600-812B-A141DB414857}" type="parTrans" cxnId="{22E25A57-FC85-44A7-AA17-DF36804F73BE}">
      <dgm:prSet/>
      <dgm:spPr/>
      <dgm:t>
        <a:bodyPr/>
        <a:lstStyle/>
        <a:p>
          <a:endParaRPr lang="lv-LV"/>
        </a:p>
      </dgm:t>
    </dgm:pt>
    <dgm:pt modelId="{8FF9E78D-B105-4BEB-BF66-EE54AC6311B2}" type="sibTrans" cxnId="{22E25A57-FC85-44A7-AA17-DF36804F73BE}">
      <dgm:prSet/>
      <dgm:spPr/>
      <dgm:t>
        <a:bodyPr/>
        <a:lstStyle/>
        <a:p>
          <a:endParaRPr lang="lv-LV"/>
        </a:p>
      </dgm:t>
    </dgm:pt>
    <dgm:pt modelId="{F6914482-A859-4477-A68E-A059CD69F12C}">
      <dgm:prSet phldrT="[Text]"/>
      <dgm:spPr/>
      <dgm:t>
        <a:bodyPr/>
        <a:lstStyle/>
        <a:p>
          <a:r>
            <a:rPr lang="lv-LV" dirty="0"/>
            <a:t>OID kods</a:t>
          </a:r>
        </a:p>
      </dgm:t>
    </dgm:pt>
    <dgm:pt modelId="{B7D24261-670B-4FA0-B940-42C024136913}" type="parTrans" cxnId="{2D57E99F-C146-4B30-8D34-C3C27045EFC1}">
      <dgm:prSet/>
      <dgm:spPr/>
      <dgm:t>
        <a:bodyPr/>
        <a:lstStyle/>
        <a:p>
          <a:endParaRPr lang="lv-LV"/>
        </a:p>
      </dgm:t>
    </dgm:pt>
    <dgm:pt modelId="{8E62A1D0-AFE7-48C9-AA56-A5D03E379BC3}" type="sibTrans" cxnId="{2D57E99F-C146-4B30-8D34-C3C27045EFC1}">
      <dgm:prSet/>
      <dgm:spPr/>
      <dgm:t>
        <a:bodyPr/>
        <a:lstStyle/>
        <a:p>
          <a:endParaRPr lang="lv-LV"/>
        </a:p>
      </dgm:t>
    </dgm:pt>
    <dgm:pt modelId="{DC49941D-3B64-4C06-B41C-C3AACB529CFE}">
      <dgm:prSet phldrT="[Text]"/>
      <dgm:spPr/>
      <dgm:t>
        <a:bodyPr/>
        <a:lstStyle/>
        <a:p>
          <a:r>
            <a:rPr lang="lv-LV" altLang="lv-LV" b="0" dirty="0"/>
            <a:t>Jāreģistrē </a:t>
          </a:r>
          <a:r>
            <a:rPr lang="lv-LV" altLang="lv-LV" dirty="0"/>
            <a:t>organizācija</a:t>
          </a:r>
          <a:r>
            <a:rPr lang="lv-LV" altLang="lv-LV" b="0" dirty="0"/>
            <a:t> </a:t>
          </a:r>
          <a:r>
            <a:rPr lang="lv-LV" altLang="lv-LV" b="1" dirty="0"/>
            <a:t> Erasmus+ </a:t>
          </a:r>
          <a:r>
            <a:rPr lang="lv-LV" b="1" dirty="0"/>
            <a:t>Organizāciju reģistrācijas sistēmā</a:t>
          </a:r>
          <a:r>
            <a:rPr lang="lv-LV" altLang="lv-LV" b="1" dirty="0"/>
            <a:t> (ORS) </a:t>
          </a:r>
          <a:r>
            <a:rPr lang="lv-LV" altLang="lv-LV" dirty="0"/>
            <a:t>iegūstot unikālu 9 zīmju kodu (</a:t>
          </a:r>
          <a:r>
            <a:rPr lang="lv-LV" altLang="lv-LV" i="1" dirty="0" err="1"/>
            <a:t>Organisation</a:t>
          </a:r>
          <a:r>
            <a:rPr lang="lv-LV" altLang="lv-LV" i="1" dirty="0"/>
            <a:t> </a:t>
          </a:r>
          <a:r>
            <a:rPr lang="lv-LV" altLang="lv-LV" i="1" dirty="0" err="1"/>
            <a:t>Identification</a:t>
          </a:r>
          <a:r>
            <a:rPr lang="lv-LV" altLang="lv-LV" i="1" dirty="0"/>
            <a:t> Code</a:t>
          </a:r>
          <a:r>
            <a:rPr lang="lv-LV" altLang="lv-LV" dirty="0"/>
            <a:t>)</a:t>
          </a:r>
          <a:endParaRPr lang="lv-LV" dirty="0"/>
        </a:p>
      </dgm:t>
    </dgm:pt>
    <dgm:pt modelId="{F38CAB21-EFF3-40E3-AB26-1CCA72C401D6}" type="parTrans" cxnId="{4E2CA7B3-5F21-4BAD-9781-D9A596B191BD}">
      <dgm:prSet/>
      <dgm:spPr/>
      <dgm:t>
        <a:bodyPr/>
        <a:lstStyle/>
        <a:p>
          <a:endParaRPr lang="lv-LV"/>
        </a:p>
      </dgm:t>
    </dgm:pt>
    <dgm:pt modelId="{BB2C35E8-04C3-4CBC-9231-59F3109C5280}" type="sibTrans" cxnId="{4E2CA7B3-5F21-4BAD-9781-D9A596B191BD}">
      <dgm:prSet/>
      <dgm:spPr/>
      <dgm:t>
        <a:bodyPr/>
        <a:lstStyle/>
        <a:p>
          <a:endParaRPr lang="lv-LV"/>
        </a:p>
      </dgm:t>
    </dgm:pt>
    <dgm:pt modelId="{69C4A282-7C04-4D57-89A8-43AA74F389B3}">
      <dgm:prSet phldrT="[Text]"/>
      <dgm:spPr/>
      <dgm:t>
        <a:bodyPr/>
        <a:lstStyle/>
        <a:p>
          <a:r>
            <a:rPr lang="lv-LV" dirty="0"/>
            <a:t>Pieteikums</a:t>
          </a:r>
        </a:p>
      </dgm:t>
    </dgm:pt>
    <dgm:pt modelId="{F0C57909-152D-45FE-850A-CFC32442C99F}" type="parTrans" cxnId="{873B3530-09AC-4C28-BAFB-D5A3BCF331A0}">
      <dgm:prSet/>
      <dgm:spPr/>
      <dgm:t>
        <a:bodyPr/>
        <a:lstStyle/>
        <a:p>
          <a:endParaRPr lang="lv-LV"/>
        </a:p>
      </dgm:t>
    </dgm:pt>
    <dgm:pt modelId="{3BD7B768-0C20-4812-8252-37A9297DA650}" type="sibTrans" cxnId="{873B3530-09AC-4C28-BAFB-D5A3BCF331A0}">
      <dgm:prSet/>
      <dgm:spPr/>
      <dgm:t>
        <a:bodyPr/>
        <a:lstStyle/>
        <a:p>
          <a:endParaRPr lang="lv-LV"/>
        </a:p>
      </dgm:t>
    </dgm:pt>
    <dgm:pt modelId="{0F80ECA6-3C78-4B73-802D-ED1BC730D7B1}">
      <dgm:prSet phldrT="[Text]" custT="1"/>
      <dgm:spPr/>
      <dgm:t>
        <a:bodyPr/>
        <a:lstStyle/>
        <a:p>
          <a:r>
            <a:rPr lang="lv-LV" sz="1400" dirty="0"/>
            <a:t>Ielogojoties ar EU Login kontu un veidlapā norādot OID kodu</a:t>
          </a:r>
        </a:p>
      </dgm:t>
    </dgm:pt>
    <dgm:pt modelId="{8C8DD8A9-BB33-40D7-A2B5-D84FC4044DA8}" type="parTrans" cxnId="{3A7E0034-16E9-4F76-AF65-5323941F20A6}">
      <dgm:prSet/>
      <dgm:spPr/>
      <dgm:t>
        <a:bodyPr/>
        <a:lstStyle/>
        <a:p>
          <a:endParaRPr lang="lv-LV"/>
        </a:p>
      </dgm:t>
    </dgm:pt>
    <dgm:pt modelId="{649075F6-7ED1-4344-A784-9CA2D1E24E2D}" type="sibTrans" cxnId="{3A7E0034-16E9-4F76-AF65-5323941F20A6}">
      <dgm:prSet/>
      <dgm:spPr/>
      <dgm:t>
        <a:bodyPr/>
        <a:lstStyle/>
        <a:p>
          <a:endParaRPr lang="lv-LV"/>
        </a:p>
      </dgm:t>
    </dgm:pt>
    <dgm:pt modelId="{F115E1D7-E2F8-4F91-B374-2895990185FE}">
      <dgm:prSet phldrT="[Text]" custT="1"/>
      <dgm:spPr/>
      <dgm:t>
        <a:bodyPr/>
        <a:lstStyle/>
        <a:p>
          <a:r>
            <a:rPr lang="lv-LV" sz="1200" dirty="0"/>
            <a:t>EK lietotāju autentifikācijas pakalpojums piekļuvei dažādām Komisijas informācijas sistēmām</a:t>
          </a:r>
        </a:p>
      </dgm:t>
    </dgm:pt>
    <dgm:pt modelId="{9B4A4764-A2F5-4DA3-BC3D-8AEC45131039}" type="parTrans" cxnId="{C43BAD86-81FA-45C7-8E8C-D1449170AEC5}">
      <dgm:prSet/>
      <dgm:spPr/>
      <dgm:t>
        <a:bodyPr/>
        <a:lstStyle/>
        <a:p>
          <a:endParaRPr lang="lv-LV"/>
        </a:p>
      </dgm:t>
    </dgm:pt>
    <dgm:pt modelId="{13576CAD-BD21-4F54-87E9-A536C58E8FC0}" type="sibTrans" cxnId="{C43BAD86-81FA-45C7-8E8C-D1449170AEC5}">
      <dgm:prSet/>
      <dgm:spPr/>
      <dgm:t>
        <a:bodyPr/>
        <a:lstStyle/>
        <a:p>
          <a:endParaRPr lang="lv-LV"/>
        </a:p>
      </dgm:t>
    </dgm:pt>
    <dgm:pt modelId="{A21159B7-267C-420F-A699-E2899C447EC5}" type="pres">
      <dgm:prSet presAssocID="{56799804-7915-4616-AAB4-81EAA060502F}" presName="rootnode" presStyleCnt="0">
        <dgm:presLayoutVars>
          <dgm:chMax/>
          <dgm:chPref/>
          <dgm:dir/>
          <dgm:animLvl val="lvl"/>
        </dgm:presLayoutVars>
      </dgm:prSet>
      <dgm:spPr/>
    </dgm:pt>
    <dgm:pt modelId="{35C7416D-A505-4CDE-9C00-4080FDB63149}" type="pres">
      <dgm:prSet presAssocID="{868FD8BB-1279-4785-8F86-B66387FA749B}" presName="composite" presStyleCnt="0"/>
      <dgm:spPr/>
    </dgm:pt>
    <dgm:pt modelId="{22A3025B-8962-4196-A6E7-1677AE738053}" type="pres">
      <dgm:prSet presAssocID="{868FD8BB-1279-4785-8F86-B66387FA749B}" presName="bentUpArrow1" presStyleLbl="alignImgPlace1" presStyleIdx="0" presStyleCnt="2"/>
      <dgm:spPr/>
    </dgm:pt>
    <dgm:pt modelId="{197776ED-D23F-4ECB-9F96-62841A6AFEFA}" type="pres">
      <dgm:prSet presAssocID="{868FD8BB-1279-4785-8F86-B66387FA749B}" presName="ParentText" presStyleLbl="node1" presStyleIdx="0" presStyleCnt="3">
        <dgm:presLayoutVars>
          <dgm:chMax val="1"/>
          <dgm:chPref val="1"/>
          <dgm:bulletEnabled val="1"/>
        </dgm:presLayoutVars>
      </dgm:prSet>
      <dgm:spPr/>
    </dgm:pt>
    <dgm:pt modelId="{33FC39C4-FE1D-4D0D-BA23-861423EEE840}" type="pres">
      <dgm:prSet presAssocID="{868FD8BB-1279-4785-8F86-B66387FA749B}" presName="ChildText" presStyleLbl="revTx" presStyleIdx="0" presStyleCnt="3" custScaleX="122416" custLinFactNeighborX="4360" custLinFactNeighborY="-4804">
        <dgm:presLayoutVars>
          <dgm:chMax val="0"/>
          <dgm:chPref val="0"/>
          <dgm:bulletEnabled val="1"/>
        </dgm:presLayoutVars>
      </dgm:prSet>
      <dgm:spPr/>
    </dgm:pt>
    <dgm:pt modelId="{18244331-31FD-4B65-B1D2-1593D0D4F4AE}" type="pres">
      <dgm:prSet presAssocID="{8FF9E78D-B105-4BEB-BF66-EE54AC6311B2}" presName="sibTrans" presStyleCnt="0"/>
      <dgm:spPr/>
    </dgm:pt>
    <dgm:pt modelId="{6413BF9A-6F26-4C78-BB1E-26D5675C9613}" type="pres">
      <dgm:prSet presAssocID="{F6914482-A859-4477-A68E-A059CD69F12C}" presName="composite" presStyleCnt="0"/>
      <dgm:spPr/>
    </dgm:pt>
    <dgm:pt modelId="{D6ABE6F8-05EE-44B3-B167-903226B2F10D}" type="pres">
      <dgm:prSet presAssocID="{F6914482-A859-4477-A68E-A059CD69F12C}" presName="bentUpArrow1" presStyleLbl="alignImgPlace1" presStyleIdx="1" presStyleCnt="2"/>
      <dgm:spPr/>
    </dgm:pt>
    <dgm:pt modelId="{2EA951F3-9AF0-447C-8069-064664291C8D}" type="pres">
      <dgm:prSet presAssocID="{F6914482-A859-4477-A68E-A059CD69F12C}" presName="ParentText" presStyleLbl="node1" presStyleIdx="1" presStyleCnt="3">
        <dgm:presLayoutVars>
          <dgm:chMax val="1"/>
          <dgm:chPref val="1"/>
          <dgm:bulletEnabled val="1"/>
        </dgm:presLayoutVars>
      </dgm:prSet>
      <dgm:spPr/>
    </dgm:pt>
    <dgm:pt modelId="{5DCBA0A9-C650-4068-888A-1F9BADE47796}" type="pres">
      <dgm:prSet presAssocID="{F6914482-A859-4477-A68E-A059CD69F12C}" presName="ChildText" presStyleLbl="revTx" presStyleIdx="1" presStyleCnt="3" custScaleX="124111" custLinFactNeighborX="3737" custLinFactNeighborY="-801">
        <dgm:presLayoutVars>
          <dgm:chMax val="0"/>
          <dgm:chPref val="0"/>
          <dgm:bulletEnabled val="1"/>
        </dgm:presLayoutVars>
      </dgm:prSet>
      <dgm:spPr/>
    </dgm:pt>
    <dgm:pt modelId="{0E151B6A-0270-4F55-A21B-FF8E09F89D5C}" type="pres">
      <dgm:prSet presAssocID="{8E62A1D0-AFE7-48C9-AA56-A5D03E379BC3}" presName="sibTrans" presStyleCnt="0"/>
      <dgm:spPr/>
    </dgm:pt>
    <dgm:pt modelId="{8D73C005-6304-4AC9-A7BB-82DF86D9FA38}" type="pres">
      <dgm:prSet presAssocID="{69C4A282-7C04-4D57-89A8-43AA74F389B3}" presName="composite" presStyleCnt="0"/>
      <dgm:spPr/>
    </dgm:pt>
    <dgm:pt modelId="{DB9DF305-D431-4578-8B65-51CAE9F009E2}" type="pres">
      <dgm:prSet presAssocID="{69C4A282-7C04-4D57-89A8-43AA74F389B3}" presName="ParentText" presStyleLbl="node1" presStyleIdx="2" presStyleCnt="3">
        <dgm:presLayoutVars>
          <dgm:chMax val="1"/>
          <dgm:chPref val="1"/>
          <dgm:bulletEnabled val="1"/>
        </dgm:presLayoutVars>
      </dgm:prSet>
      <dgm:spPr/>
    </dgm:pt>
    <dgm:pt modelId="{61F68897-9886-4517-BB57-810A507A3D31}" type="pres">
      <dgm:prSet presAssocID="{69C4A282-7C04-4D57-89A8-43AA74F389B3}" presName="FinalChildText" presStyleLbl="revTx" presStyleIdx="2" presStyleCnt="3">
        <dgm:presLayoutVars>
          <dgm:chMax val="0"/>
          <dgm:chPref val="0"/>
          <dgm:bulletEnabled val="1"/>
        </dgm:presLayoutVars>
      </dgm:prSet>
      <dgm:spPr/>
    </dgm:pt>
  </dgm:ptLst>
  <dgm:cxnLst>
    <dgm:cxn modelId="{873B3530-09AC-4C28-BAFB-D5A3BCF331A0}" srcId="{56799804-7915-4616-AAB4-81EAA060502F}" destId="{69C4A282-7C04-4D57-89A8-43AA74F389B3}" srcOrd="2" destOrd="0" parTransId="{F0C57909-152D-45FE-850A-CFC32442C99F}" sibTransId="{3BD7B768-0C20-4812-8252-37A9297DA650}"/>
    <dgm:cxn modelId="{08FB7931-2FEE-4EFD-8491-C3248D616B7F}" type="presOf" srcId="{868FD8BB-1279-4785-8F86-B66387FA749B}" destId="{197776ED-D23F-4ECB-9F96-62841A6AFEFA}" srcOrd="0" destOrd="0" presId="urn:microsoft.com/office/officeart/2005/8/layout/StepDownProcess"/>
    <dgm:cxn modelId="{3A7E0034-16E9-4F76-AF65-5323941F20A6}" srcId="{69C4A282-7C04-4D57-89A8-43AA74F389B3}" destId="{0F80ECA6-3C78-4B73-802D-ED1BC730D7B1}" srcOrd="0" destOrd="0" parTransId="{8C8DD8A9-BB33-40D7-A2B5-D84FC4044DA8}" sibTransId="{649075F6-7ED1-4344-A784-9CA2D1E24E2D}"/>
    <dgm:cxn modelId="{5033A245-428C-49B4-BE5D-59DF9E044C81}" type="presOf" srcId="{F6914482-A859-4477-A68E-A059CD69F12C}" destId="{2EA951F3-9AF0-447C-8069-064664291C8D}" srcOrd="0" destOrd="0" presId="urn:microsoft.com/office/officeart/2005/8/layout/StepDownProcess"/>
    <dgm:cxn modelId="{49E5AD66-29F1-4C15-B57D-323D6074929E}" type="presOf" srcId="{69C4A282-7C04-4D57-89A8-43AA74F389B3}" destId="{DB9DF305-D431-4578-8B65-51CAE9F009E2}" srcOrd="0" destOrd="0" presId="urn:microsoft.com/office/officeart/2005/8/layout/StepDownProcess"/>
    <dgm:cxn modelId="{D8252756-CC73-4A36-AD54-3151529A8830}" type="presOf" srcId="{56799804-7915-4616-AAB4-81EAA060502F}" destId="{A21159B7-267C-420F-A699-E2899C447EC5}" srcOrd="0" destOrd="0" presId="urn:microsoft.com/office/officeart/2005/8/layout/StepDownProcess"/>
    <dgm:cxn modelId="{22E25A57-FC85-44A7-AA17-DF36804F73BE}" srcId="{56799804-7915-4616-AAB4-81EAA060502F}" destId="{868FD8BB-1279-4785-8F86-B66387FA749B}" srcOrd="0" destOrd="0" parTransId="{434F04C3-AA7A-4600-812B-A141DB414857}" sibTransId="{8FF9E78D-B105-4BEB-BF66-EE54AC6311B2}"/>
    <dgm:cxn modelId="{C43BAD86-81FA-45C7-8E8C-D1449170AEC5}" srcId="{868FD8BB-1279-4785-8F86-B66387FA749B}" destId="{F115E1D7-E2F8-4F91-B374-2895990185FE}" srcOrd="0" destOrd="0" parTransId="{9B4A4764-A2F5-4DA3-BC3D-8AEC45131039}" sibTransId="{13576CAD-BD21-4F54-87E9-A536C58E8FC0}"/>
    <dgm:cxn modelId="{7C29E38D-C24B-4DD6-BB24-583576B54C6D}" type="presOf" srcId="{DC49941D-3B64-4C06-B41C-C3AACB529CFE}" destId="{5DCBA0A9-C650-4068-888A-1F9BADE47796}" srcOrd="0" destOrd="0" presId="urn:microsoft.com/office/officeart/2005/8/layout/StepDownProcess"/>
    <dgm:cxn modelId="{2D57E99F-C146-4B30-8D34-C3C27045EFC1}" srcId="{56799804-7915-4616-AAB4-81EAA060502F}" destId="{F6914482-A859-4477-A68E-A059CD69F12C}" srcOrd="1" destOrd="0" parTransId="{B7D24261-670B-4FA0-B940-42C024136913}" sibTransId="{8E62A1D0-AFE7-48C9-AA56-A5D03E379BC3}"/>
    <dgm:cxn modelId="{47DD14A9-A01B-4C71-95B0-426119EBF030}" type="presOf" srcId="{F115E1D7-E2F8-4F91-B374-2895990185FE}" destId="{33FC39C4-FE1D-4D0D-BA23-861423EEE840}" srcOrd="0" destOrd="0" presId="urn:microsoft.com/office/officeart/2005/8/layout/StepDownProcess"/>
    <dgm:cxn modelId="{4E2CA7B3-5F21-4BAD-9781-D9A596B191BD}" srcId="{F6914482-A859-4477-A68E-A059CD69F12C}" destId="{DC49941D-3B64-4C06-B41C-C3AACB529CFE}" srcOrd="0" destOrd="0" parTransId="{F38CAB21-EFF3-40E3-AB26-1CCA72C401D6}" sibTransId="{BB2C35E8-04C3-4CBC-9231-59F3109C5280}"/>
    <dgm:cxn modelId="{962CEAF1-DD04-46BB-A46B-E698A409FD43}" type="presOf" srcId="{0F80ECA6-3C78-4B73-802D-ED1BC730D7B1}" destId="{61F68897-9886-4517-BB57-810A507A3D31}" srcOrd="0" destOrd="0" presId="urn:microsoft.com/office/officeart/2005/8/layout/StepDownProcess"/>
    <dgm:cxn modelId="{6D07BFDA-0EAA-440A-AAB5-3602D209B06D}" type="presParOf" srcId="{A21159B7-267C-420F-A699-E2899C447EC5}" destId="{35C7416D-A505-4CDE-9C00-4080FDB63149}" srcOrd="0" destOrd="0" presId="urn:microsoft.com/office/officeart/2005/8/layout/StepDownProcess"/>
    <dgm:cxn modelId="{5F54A10D-692E-451E-9581-660601B4F593}" type="presParOf" srcId="{35C7416D-A505-4CDE-9C00-4080FDB63149}" destId="{22A3025B-8962-4196-A6E7-1677AE738053}" srcOrd="0" destOrd="0" presId="urn:microsoft.com/office/officeart/2005/8/layout/StepDownProcess"/>
    <dgm:cxn modelId="{5E00E2F9-8AC6-4849-BEB0-7CBEBFBBC060}" type="presParOf" srcId="{35C7416D-A505-4CDE-9C00-4080FDB63149}" destId="{197776ED-D23F-4ECB-9F96-62841A6AFEFA}" srcOrd="1" destOrd="0" presId="urn:microsoft.com/office/officeart/2005/8/layout/StepDownProcess"/>
    <dgm:cxn modelId="{A9774997-F132-442C-811C-FB24EBEC6FC7}" type="presParOf" srcId="{35C7416D-A505-4CDE-9C00-4080FDB63149}" destId="{33FC39C4-FE1D-4D0D-BA23-861423EEE840}" srcOrd="2" destOrd="0" presId="urn:microsoft.com/office/officeart/2005/8/layout/StepDownProcess"/>
    <dgm:cxn modelId="{32A853B2-3AFA-4B5E-B801-B3A8D6B69C2D}" type="presParOf" srcId="{A21159B7-267C-420F-A699-E2899C447EC5}" destId="{18244331-31FD-4B65-B1D2-1593D0D4F4AE}" srcOrd="1" destOrd="0" presId="urn:microsoft.com/office/officeart/2005/8/layout/StepDownProcess"/>
    <dgm:cxn modelId="{0F9865A0-97D6-4A1F-95D9-4705F3CB47F7}" type="presParOf" srcId="{A21159B7-267C-420F-A699-E2899C447EC5}" destId="{6413BF9A-6F26-4C78-BB1E-26D5675C9613}" srcOrd="2" destOrd="0" presId="urn:microsoft.com/office/officeart/2005/8/layout/StepDownProcess"/>
    <dgm:cxn modelId="{760DFE95-8789-4EF0-BEF0-AEFDFC5FCC53}" type="presParOf" srcId="{6413BF9A-6F26-4C78-BB1E-26D5675C9613}" destId="{D6ABE6F8-05EE-44B3-B167-903226B2F10D}" srcOrd="0" destOrd="0" presId="urn:microsoft.com/office/officeart/2005/8/layout/StepDownProcess"/>
    <dgm:cxn modelId="{D3620631-3B0D-4FDE-B716-270627965D5C}" type="presParOf" srcId="{6413BF9A-6F26-4C78-BB1E-26D5675C9613}" destId="{2EA951F3-9AF0-447C-8069-064664291C8D}" srcOrd="1" destOrd="0" presId="urn:microsoft.com/office/officeart/2005/8/layout/StepDownProcess"/>
    <dgm:cxn modelId="{B00840CD-9867-4CF7-9EFD-04B572BF4BE0}" type="presParOf" srcId="{6413BF9A-6F26-4C78-BB1E-26D5675C9613}" destId="{5DCBA0A9-C650-4068-888A-1F9BADE47796}" srcOrd="2" destOrd="0" presId="urn:microsoft.com/office/officeart/2005/8/layout/StepDownProcess"/>
    <dgm:cxn modelId="{FF86F41A-6773-492A-89FB-CC1AFF1798AC}" type="presParOf" srcId="{A21159B7-267C-420F-A699-E2899C447EC5}" destId="{0E151B6A-0270-4F55-A21B-FF8E09F89D5C}" srcOrd="3" destOrd="0" presId="urn:microsoft.com/office/officeart/2005/8/layout/StepDownProcess"/>
    <dgm:cxn modelId="{3A872C0C-A28A-4295-97AD-58095FA758B8}" type="presParOf" srcId="{A21159B7-267C-420F-A699-E2899C447EC5}" destId="{8D73C005-6304-4AC9-A7BB-82DF86D9FA38}" srcOrd="4" destOrd="0" presId="urn:microsoft.com/office/officeart/2005/8/layout/StepDownProcess"/>
    <dgm:cxn modelId="{3B2A20E3-5603-4E42-A517-8CBFBDC36FE8}" type="presParOf" srcId="{8D73C005-6304-4AC9-A7BB-82DF86D9FA38}" destId="{DB9DF305-D431-4578-8B65-51CAE9F009E2}" srcOrd="0" destOrd="0" presId="urn:microsoft.com/office/officeart/2005/8/layout/StepDownProcess"/>
    <dgm:cxn modelId="{E33D0A52-B1E5-489E-980E-3A3F1D4194B5}" type="presParOf" srcId="{8D73C005-6304-4AC9-A7BB-82DF86D9FA38}" destId="{61F68897-9886-4517-BB57-810A507A3D3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7061F-5002-4D24-828D-3F53E7D662DA}"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lv-LV"/>
        </a:p>
      </dgm:t>
    </dgm:pt>
    <dgm:pt modelId="{90BA0B1E-159B-47B4-997E-784DD70E0E1E}">
      <dgm:prSet phldrT="[Text]" custT="1"/>
      <dgm:spPr/>
      <dgm:t>
        <a:bodyPr/>
        <a:lstStyle/>
        <a:p>
          <a:r>
            <a:rPr lang="lv-LV" sz="4400" dirty="0"/>
            <a:t>Aktivitātes pieaugušo izglītības speciālistiem</a:t>
          </a:r>
        </a:p>
      </dgm:t>
    </dgm:pt>
    <dgm:pt modelId="{49CF5499-B724-4991-B17B-D3838E334C6E}" type="parTrans" cxnId="{A4140D47-F956-4CDF-926F-DAA92739B4A9}">
      <dgm:prSet/>
      <dgm:spPr/>
      <dgm:t>
        <a:bodyPr/>
        <a:lstStyle/>
        <a:p>
          <a:endParaRPr lang="lv-LV" sz="1400"/>
        </a:p>
      </dgm:t>
    </dgm:pt>
    <dgm:pt modelId="{937C333E-6A80-4D02-9FBE-82F633C8F970}" type="sibTrans" cxnId="{A4140D47-F956-4CDF-926F-DAA92739B4A9}">
      <dgm:prSet/>
      <dgm:spPr/>
      <dgm:t>
        <a:bodyPr/>
        <a:lstStyle/>
        <a:p>
          <a:endParaRPr lang="lv-LV" sz="1400"/>
        </a:p>
      </dgm:t>
    </dgm:pt>
    <dgm:pt modelId="{EFF58ABD-0570-4432-B162-8577EF697ED8}">
      <dgm:prSet phldrT="[Text]" custT="1"/>
      <dgm:spPr/>
      <dgm:t>
        <a:bodyPr/>
        <a:lstStyle/>
        <a:p>
          <a:pPr>
            <a:buFont typeface="Arial" panose="020B0604020202020204" pitchFamily="34" charset="0"/>
            <a:buChar char="•"/>
          </a:pPr>
          <a:r>
            <a:rPr lang="lv-LV" sz="2400" b="1" kern="1200" dirty="0">
              <a:solidFill>
                <a:prstClr val="black">
                  <a:hueOff val="0"/>
                  <a:satOff val="0"/>
                  <a:lumOff val="0"/>
                  <a:alphaOff val="0"/>
                </a:prstClr>
              </a:solidFill>
              <a:effectLst/>
              <a:latin typeface="Calibri" panose="020F0502020204030204"/>
              <a:ea typeface="+mn-ea"/>
              <a:cs typeface="+mn-cs"/>
            </a:rPr>
            <a:t>Kursi un apmācības</a:t>
          </a:r>
        </a:p>
      </dgm:t>
    </dgm:pt>
    <dgm:pt modelId="{F75A0823-132B-48CD-B25A-6FCFB0151D0F}" type="parTrans" cxnId="{85261318-FF26-4911-95DF-A76E3A05038A}">
      <dgm:prSet/>
      <dgm:spPr/>
      <dgm:t>
        <a:bodyPr/>
        <a:lstStyle/>
        <a:p>
          <a:endParaRPr lang="lv-LV" sz="1400"/>
        </a:p>
      </dgm:t>
    </dgm:pt>
    <dgm:pt modelId="{E51AAC68-A1CA-4D60-9549-14130362BAD1}" type="sibTrans" cxnId="{85261318-FF26-4911-95DF-A76E3A05038A}">
      <dgm:prSet/>
      <dgm:spPr/>
      <dgm:t>
        <a:bodyPr/>
        <a:lstStyle/>
        <a:p>
          <a:endParaRPr lang="lv-LV" sz="1400"/>
        </a:p>
      </dgm:t>
    </dgm:pt>
    <dgm:pt modelId="{0768B9E5-D411-4354-A93C-2F551B419ABA}">
      <dgm:prSet phldrT="[Text]" custT="1"/>
      <dgm:spPr/>
      <dgm:t>
        <a:bodyPr/>
        <a:lstStyle/>
        <a:p>
          <a:r>
            <a:rPr lang="lv-LV" sz="2400" b="1" kern="1200" dirty="0">
              <a:solidFill>
                <a:prstClr val="black">
                  <a:hueOff val="0"/>
                  <a:satOff val="0"/>
                  <a:lumOff val="0"/>
                  <a:alphaOff val="0"/>
                </a:prstClr>
              </a:solidFill>
              <a:effectLst/>
              <a:latin typeface="Calibri" panose="020F0502020204030204"/>
              <a:ea typeface="+mn-ea"/>
              <a:cs typeface="+mn-cs"/>
            </a:rPr>
            <a:t>Ēnošana darbā</a:t>
          </a:r>
        </a:p>
      </dgm:t>
    </dgm:pt>
    <dgm:pt modelId="{D0735F8D-6EEC-4F96-938F-FDB1C02994FD}" type="parTrans" cxnId="{9BC19B0E-07B6-4BF3-A70F-493B8356D664}">
      <dgm:prSet/>
      <dgm:spPr/>
      <dgm:t>
        <a:bodyPr/>
        <a:lstStyle/>
        <a:p>
          <a:endParaRPr lang="lv-LV" sz="1400"/>
        </a:p>
      </dgm:t>
    </dgm:pt>
    <dgm:pt modelId="{94EAA789-66EC-44A3-B3C6-0D5A1D4796F0}" type="sibTrans" cxnId="{9BC19B0E-07B6-4BF3-A70F-493B8356D664}">
      <dgm:prSet/>
      <dgm:spPr/>
      <dgm:t>
        <a:bodyPr/>
        <a:lstStyle/>
        <a:p>
          <a:endParaRPr lang="lv-LV" sz="1400"/>
        </a:p>
      </dgm:t>
    </dgm:pt>
    <dgm:pt modelId="{C33F741D-BA5B-46EF-B2FF-827C2E6905B8}">
      <dgm:prSet phldrT="[Text]" custT="1"/>
      <dgm:spPr/>
      <dgm:t>
        <a:bodyPr/>
        <a:lstStyle/>
        <a:p>
          <a:r>
            <a:rPr lang="lv-LV" sz="4400" dirty="0"/>
            <a:t>Aktivitātes pieaugušo izglītojamiem</a:t>
          </a:r>
        </a:p>
      </dgm:t>
    </dgm:pt>
    <dgm:pt modelId="{53488571-F219-44BC-9FD8-4149DFAB9DD1}" type="parTrans" cxnId="{27CE40EA-DCA0-48C7-B482-C8A894E3AA42}">
      <dgm:prSet/>
      <dgm:spPr/>
      <dgm:t>
        <a:bodyPr/>
        <a:lstStyle/>
        <a:p>
          <a:endParaRPr lang="lv-LV" sz="1400"/>
        </a:p>
      </dgm:t>
    </dgm:pt>
    <dgm:pt modelId="{2D695384-DE25-4CEC-9EA7-40E3149F70BD}" type="sibTrans" cxnId="{27CE40EA-DCA0-48C7-B482-C8A894E3AA42}">
      <dgm:prSet/>
      <dgm:spPr/>
      <dgm:t>
        <a:bodyPr/>
        <a:lstStyle/>
        <a:p>
          <a:endParaRPr lang="lv-LV" sz="1400"/>
        </a:p>
      </dgm:t>
    </dgm:pt>
    <dgm:pt modelId="{467AE53D-D789-4D99-9FB0-2A12CB039F18}">
      <dgm:prSet phldrT="[Text]" custT="1"/>
      <dgm:spPr/>
      <dgm:t>
        <a:bodyPr/>
        <a:lstStyle/>
        <a:p>
          <a:r>
            <a:rPr lang="lv-LV" sz="2400" b="1" kern="1200" dirty="0">
              <a:solidFill>
                <a:prstClr val="black">
                  <a:hueOff val="0"/>
                  <a:satOff val="0"/>
                  <a:lumOff val="0"/>
                  <a:alphaOff val="0"/>
                </a:prstClr>
              </a:solidFill>
              <a:effectLst/>
              <a:latin typeface="Calibri" panose="020F0502020204030204"/>
              <a:ea typeface="+mn-ea"/>
              <a:cs typeface="+mn-cs"/>
            </a:rPr>
            <a:t>Ekspertu uzņemšana</a:t>
          </a:r>
        </a:p>
      </dgm:t>
    </dgm:pt>
    <dgm:pt modelId="{086755ED-DDB7-4B40-881B-ACB324397588}" type="parTrans" cxnId="{042C4B37-B864-4C2F-B8EC-97EB08D13F53}">
      <dgm:prSet/>
      <dgm:spPr/>
      <dgm:t>
        <a:bodyPr/>
        <a:lstStyle/>
        <a:p>
          <a:endParaRPr lang="lv-LV" sz="1400"/>
        </a:p>
      </dgm:t>
    </dgm:pt>
    <dgm:pt modelId="{E1DB7A7A-70A6-4DA2-9913-4632940B2638}" type="sibTrans" cxnId="{042C4B37-B864-4C2F-B8EC-97EB08D13F53}">
      <dgm:prSet/>
      <dgm:spPr/>
      <dgm:t>
        <a:bodyPr/>
        <a:lstStyle/>
        <a:p>
          <a:endParaRPr lang="lv-LV" sz="1400"/>
        </a:p>
      </dgm:t>
    </dgm:pt>
    <dgm:pt modelId="{C3D54E34-31B5-4169-A6B3-EF5DDF60C256}">
      <dgm:prSet phldrT="[Text]" custT="1"/>
      <dgm:spPr/>
      <dgm:t>
        <a:bodyPr/>
        <a:lstStyle/>
        <a:p>
          <a:pPr>
            <a:buFont typeface="Arial" panose="020B0604020202020204" pitchFamily="34" charset="0"/>
            <a:buChar char="•"/>
          </a:pPr>
          <a:r>
            <a:rPr lang="lv-LV" sz="2400" b="1" kern="1200" dirty="0">
              <a:solidFill>
                <a:prstClr val="black">
                  <a:hueOff val="0"/>
                  <a:satOff val="0"/>
                  <a:lumOff val="0"/>
                  <a:alphaOff val="0"/>
                </a:prstClr>
              </a:solidFill>
              <a:effectLst/>
              <a:latin typeface="Calibri" panose="020F0502020204030204"/>
              <a:ea typeface="+mn-ea"/>
              <a:cs typeface="+mn-cs"/>
            </a:rPr>
            <a:t>Norīkojumi mācīšanai</a:t>
          </a:r>
        </a:p>
      </dgm:t>
    </dgm:pt>
    <dgm:pt modelId="{12F048F1-D004-4B9D-B019-2D8EFA1CD8B4}" type="parTrans" cxnId="{E69144E8-B3D5-4548-BC53-8BEF9DCB3FDB}">
      <dgm:prSet/>
      <dgm:spPr/>
      <dgm:t>
        <a:bodyPr/>
        <a:lstStyle/>
        <a:p>
          <a:endParaRPr lang="lv-LV" sz="1400"/>
        </a:p>
      </dgm:t>
    </dgm:pt>
    <dgm:pt modelId="{C6F2E618-E600-477F-96B8-458EEAA922E2}" type="sibTrans" cxnId="{E69144E8-B3D5-4548-BC53-8BEF9DCB3FDB}">
      <dgm:prSet/>
      <dgm:spPr/>
      <dgm:t>
        <a:bodyPr/>
        <a:lstStyle/>
        <a:p>
          <a:endParaRPr lang="lv-LV" sz="1400"/>
        </a:p>
      </dgm:t>
    </dgm:pt>
    <dgm:pt modelId="{6C32CC72-8BD7-48AA-8465-AAB888087C5F}">
      <dgm:prSet phldrT="[Text]" custT="1"/>
      <dgm:spPr/>
      <dgm:t>
        <a:bodyPr/>
        <a:lstStyle/>
        <a:p>
          <a:r>
            <a:rPr lang="lv-LV" sz="4400" dirty="0"/>
            <a:t>Citas aktivitātes</a:t>
          </a:r>
        </a:p>
      </dgm:t>
    </dgm:pt>
    <dgm:pt modelId="{54446110-5645-4923-BEA1-D6DB8C32C6F1}" type="parTrans" cxnId="{4B3169A3-F4E5-42C0-B65D-2229CF82408D}">
      <dgm:prSet/>
      <dgm:spPr/>
      <dgm:t>
        <a:bodyPr/>
        <a:lstStyle/>
        <a:p>
          <a:endParaRPr lang="lv-LV" sz="1400"/>
        </a:p>
      </dgm:t>
    </dgm:pt>
    <dgm:pt modelId="{586C414C-8CBB-4332-A834-1DCDC29EC69B}" type="sibTrans" cxnId="{4B3169A3-F4E5-42C0-B65D-2229CF82408D}">
      <dgm:prSet/>
      <dgm:spPr/>
      <dgm:t>
        <a:bodyPr/>
        <a:lstStyle/>
        <a:p>
          <a:endParaRPr lang="lv-LV" sz="1400"/>
        </a:p>
      </dgm:t>
    </dgm:pt>
    <dgm:pt modelId="{73AC328A-ED7D-4711-A194-D7FF5E73554E}">
      <dgm:prSet custT="1"/>
      <dgm:spPr/>
      <dgm:t>
        <a:bodyPr/>
        <a:lstStyle/>
        <a:p>
          <a:r>
            <a:rPr lang="lv-LV" sz="2400" b="1" dirty="0">
              <a:solidFill>
                <a:schemeClr val="tx1"/>
              </a:solidFill>
              <a:effectLst/>
              <a:latin typeface="Calibri" panose="020F0502020204030204"/>
              <a:ea typeface="+mn-ea"/>
              <a:cs typeface="+mn-cs"/>
            </a:rPr>
            <a:t>Pieaugušo grupas mācību mobilitāte</a:t>
          </a:r>
          <a:endParaRPr lang="lv-LV" sz="2400" dirty="0">
            <a:solidFill>
              <a:schemeClr val="tx1"/>
            </a:solidFill>
          </a:endParaRPr>
        </a:p>
      </dgm:t>
    </dgm:pt>
    <dgm:pt modelId="{EA49868E-0D24-4CC2-91E2-99CBEC82AFA9}" type="parTrans" cxnId="{86309CB2-358C-48F9-B7B4-428B39344759}">
      <dgm:prSet/>
      <dgm:spPr/>
      <dgm:t>
        <a:bodyPr/>
        <a:lstStyle/>
        <a:p>
          <a:endParaRPr lang="lv-LV" sz="1400"/>
        </a:p>
      </dgm:t>
    </dgm:pt>
    <dgm:pt modelId="{75012AEB-91A8-4B6E-B672-ACA2DC9D81B6}" type="sibTrans" cxnId="{86309CB2-358C-48F9-B7B4-428B39344759}">
      <dgm:prSet/>
      <dgm:spPr/>
      <dgm:t>
        <a:bodyPr/>
        <a:lstStyle/>
        <a:p>
          <a:endParaRPr lang="lv-LV" sz="1400"/>
        </a:p>
      </dgm:t>
    </dgm:pt>
    <dgm:pt modelId="{D265A32D-0264-4D02-B64A-9BEB1EBF5B1A}">
      <dgm:prSet custT="1"/>
      <dgm:spPr/>
      <dgm:t>
        <a:bodyPr/>
        <a:lstStyle/>
        <a:p>
          <a:r>
            <a:rPr lang="lv-LV" sz="2400" b="1" kern="1200" dirty="0">
              <a:solidFill>
                <a:prstClr val="black">
                  <a:hueOff val="0"/>
                  <a:satOff val="0"/>
                  <a:lumOff val="0"/>
                  <a:alphaOff val="0"/>
                </a:prstClr>
              </a:solidFill>
              <a:effectLst/>
              <a:latin typeface="Calibri" panose="020F0502020204030204"/>
              <a:ea typeface="+mn-ea"/>
              <a:cs typeface="+mn-cs"/>
            </a:rPr>
            <a:t>Skolotāju un pedagogu uzņemšana praksē</a:t>
          </a:r>
        </a:p>
      </dgm:t>
    </dgm:pt>
    <dgm:pt modelId="{1AC2F186-C248-4B7E-8D8C-87266A612E55}" type="parTrans" cxnId="{CBE5EB04-8E71-462E-90CA-5489A658CFF0}">
      <dgm:prSet/>
      <dgm:spPr/>
      <dgm:t>
        <a:bodyPr/>
        <a:lstStyle/>
        <a:p>
          <a:endParaRPr lang="lv-LV" sz="1400"/>
        </a:p>
      </dgm:t>
    </dgm:pt>
    <dgm:pt modelId="{5EABE203-6A88-4E8A-AA9E-9D51D3FFB7EC}" type="sibTrans" cxnId="{CBE5EB04-8E71-462E-90CA-5489A658CFF0}">
      <dgm:prSet/>
      <dgm:spPr/>
      <dgm:t>
        <a:bodyPr/>
        <a:lstStyle/>
        <a:p>
          <a:endParaRPr lang="lv-LV" sz="1400"/>
        </a:p>
      </dgm:t>
    </dgm:pt>
    <dgm:pt modelId="{28AB70B2-4313-440B-BDD4-32A68CD2B527}">
      <dgm:prSet custT="1"/>
      <dgm:spPr/>
      <dgm:t>
        <a:bodyPr/>
        <a:lstStyle/>
        <a:p>
          <a:r>
            <a:rPr lang="lv-LV" sz="2400" b="1" kern="1200" dirty="0">
              <a:solidFill>
                <a:prstClr val="black">
                  <a:hueOff val="0"/>
                  <a:satOff val="0"/>
                  <a:lumOff val="0"/>
                  <a:alphaOff val="0"/>
                </a:prstClr>
              </a:solidFill>
              <a:effectLst/>
              <a:latin typeface="Calibri" panose="020F0502020204030204"/>
              <a:ea typeface="+mn-ea"/>
              <a:cs typeface="+mn-cs"/>
            </a:rPr>
            <a:t>Sagatavošanās vizītes  </a:t>
          </a:r>
        </a:p>
      </dgm:t>
    </dgm:pt>
    <dgm:pt modelId="{232B2414-0F7C-45D8-9DE4-8EDF8242E97E}" type="parTrans" cxnId="{60753215-0526-4F90-94DB-8119EFA0B189}">
      <dgm:prSet/>
      <dgm:spPr/>
      <dgm:t>
        <a:bodyPr/>
        <a:lstStyle/>
        <a:p>
          <a:endParaRPr lang="lv-LV" sz="1400"/>
        </a:p>
      </dgm:t>
    </dgm:pt>
    <dgm:pt modelId="{A1DDED29-B5C8-4E0D-96BD-3B7EC96CC8F4}" type="sibTrans" cxnId="{60753215-0526-4F90-94DB-8119EFA0B189}">
      <dgm:prSet/>
      <dgm:spPr/>
      <dgm:t>
        <a:bodyPr/>
        <a:lstStyle/>
        <a:p>
          <a:endParaRPr lang="lv-LV" sz="1400"/>
        </a:p>
      </dgm:t>
    </dgm:pt>
    <dgm:pt modelId="{B87894C2-D3DC-4400-B739-171655DFFE88}">
      <dgm:prSet custT="1"/>
      <dgm:spPr/>
      <dgm:t>
        <a:bodyPr/>
        <a:lstStyle/>
        <a:p>
          <a:r>
            <a:rPr lang="lv-LV" sz="2400" b="1" dirty="0">
              <a:solidFill>
                <a:schemeClr val="tx1"/>
              </a:solidFill>
              <a:effectLst/>
              <a:latin typeface="Calibri" panose="020F0502020204030204"/>
              <a:ea typeface="+mn-ea"/>
              <a:cs typeface="+mn-cs"/>
            </a:rPr>
            <a:t>Pieaugušo individuālā mācību mobilitāte</a:t>
          </a:r>
          <a:endParaRPr lang="lv-LV" sz="2400" dirty="0">
            <a:solidFill>
              <a:schemeClr val="tx1"/>
            </a:solidFill>
          </a:endParaRPr>
        </a:p>
      </dgm:t>
    </dgm:pt>
    <dgm:pt modelId="{D096D691-47DF-4DC8-BF92-3BDEAC8B6D91}" type="parTrans" cxnId="{DA82A676-88BB-4B2B-A9A7-1153EAA1A86A}">
      <dgm:prSet/>
      <dgm:spPr/>
      <dgm:t>
        <a:bodyPr/>
        <a:lstStyle/>
        <a:p>
          <a:endParaRPr lang="lv-LV"/>
        </a:p>
      </dgm:t>
    </dgm:pt>
    <dgm:pt modelId="{51AAF5B5-764C-4EA6-8DDB-C9EA3DF508A3}" type="sibTrans" cxnId="{DA82A676-88BB-4B2B-A9A7-1153EAA1A86A}">
      <dgm:prSet/>
      <dgm:spPr/>
      <dgm:t>
        <a:bodyPr/>
        <a:lstStyle/>
        <a:p>
          <a:endParaRPr lang="lv-LV"/>
        </a:p>
      </dgm:t>
    </dgm:pt>
    <dgm:pt modelId="{C7CC927C-C3D0-4C55-A68F-3445FCB34103}" type="pres">
      <dgm:prSet presAssocID="{A6E7061F-5002-4D24-828D-3F53E7D662DA}" presName="Name0" presStyleCnt="0">
        <dgm:presLayoutVars>
          <dgm:dir/>
          <dgm:resizeHandles val="exact"/>
        </dgm:presLayoutVars>
      </dgm:prSet>
      <dgm:spPr/>
    </dgm:pt>
    <dgm:pt modelId="{E28ED446-723C-40DA-919C-F3CD903A59F2}" type="pres">
      <dgm:prSet presAssocID="{90BA0B1E-159B-47B4-997E-784DD70E0E1E}" presName="node" presStyleLbl="node1" presStyleIdx="0" presStyleCnt="3" custScaleX="116655">
        <dgm:presLayoutVars>
          <dgm:bulletEnabled val="1"/>
        </dgm:presLayoutVars>
      </dgm:prSet>
      <dgm:spPr/>
    </dgm:pt>
    <dgm:pt modelId="{2DCEEAD8-6337-43B7-A6A4-C2D6E279ED93}" type="pres">
      <dgm:prSet presAssocID="{937C333E-6A80-4D02-9FBE-82F633C8F970}" presName="sibTrans" presStyleCnt="0"/>
      <dgm:spPr/>
    </dgm:pt>
    <dgm:pt modelId="{B577F14A-1438-4ED3-ABB6-C05D7544CD93}" type="pres">
      <dgm:prSet presAssocID="{C33F741D-BA5B-46EF-B2FF-827C2E6905B8}" presName="node" presStyleLbl="node1" presStyleIdx="1" presStyleCnt="3" custScaleX="131802">
        <dgm:presLayoutVars>
          <dgm:bulletEnabled val="1"/>
        </dgm:presLayoutVars>
      </dgm:prSet>
      <dgm:spPr/>
    </dgm:pt>
    <dgm:pt modelId="{7815840D-7B91-489A-B292-4A542A65C64B}" type="pres">
      <dgm:prSet presAssocID="{2D695384-DE25-4CEC-9EA7-40E3149F70BD}" presName="sibTrans" presStyleCnt="0"/>
      <dgm:spPr/>
    </dgm:pt>
    <dgm:pt modelId="{709E7170-DB02-423A-B5D9-4689E6E2D9CC}" type="pres">
      <dgm:prSet presAssocID="{6C32CC72-8BD7-48AA-8465-AAB888087C5F}" presName="node" presStyleLbl="node1" presStyleIdx="2" presStyleCnt="3">
        <dgm:presLayoutVars>
          <dgm:bulletEnabled val="1"/>
        </dgm:presLayoutVars>
      </dgm:prSet>
      <dgm:spPr/>
    </dgm:pt>
  </dgm:ptLst>
  <dgm:cxnLst>
    <dgm:cxn modelId="{9E404D04-90B7-4880-A290-E8C0327DDB79}" type="presOf" srcId="{D265A32D-0264-4D02-B64A-9BEB1EBF5B1A}" destId="{709E7170-DB02-423A-B5D9-4689E6E2D9CC}" srcOrd="0" destOrd="2" presId="urn:microsoft.com/office/officeart/2005/8/layout/hList6"/>
    <dgm:cxn modelId="{CBE5EB04-8E71-462E-90CA-5489A658CFF0}" srcId="{6C32CC72-8BD7-48AA-8465-AAB888087C5F}" destId="{D265A32D-0264-4D02-B64A-9BEB1EBF5B1A}" srcOrd="1" destOrd="0" parTransId="{1AC2F186-C248-4B7E-8D8C-87266A612E55}" sibTransId="{5EABE203-6A88-4E8A-AA9E-9D51D3FFB7EC}"/>
    <dgm:cxn modelId="{6A2FA606-36A4-42E4-8615-E1D3C9EC4969}" type="presOf" srcId="{28AB70B2-4313-440B-BDD4-32A68CD2B527}" destId="{709E7170-DB02-423A-B5D9-4689E6E2D9CC}" srcOrd="0" destOrd="3" presId="urn:microsoft.com/office/officeart/2005/8/layout/hList6"/>
    <dgm:cxn modelId="{9BC19B0E-07B6-4BF3-A70F-493B8356D664}" srcId="{90BA0B1E-159B-47B4-997E-784DD70E0E1E}" destId="{0768B9E5-D411-4354-A93C-2F551B419ABA}" srcOrd="1" destOrd="0" parTransId="{D0735F8D-6EEC-4F96-938F-FDB1C02994FD}" sibTransId="{94EAA789-66EC-44A3-B3C6-0D5A1D4796F0}"/>
    <dgm:cxn modelId="{99295712-F28B-4B85-AE71-BC6C3C0FF873}" type="presOf" srcId="{C33F741D-BA5B-46EF-B2FF-827C2E6905B8}" destId="{B577F14A-1438-4ED3-ABB6-C05D7544CD93}" srcOrd="0" destOrd="0" presId="urn:microsoft.com/office/officeart/2005/8/layout/hList6"/>
    <dgm:cxn modelId="{60753215-0526-4F90-94DB-8119EFA0B189}" srcId="{6C32CC72-8BD7-48AA-8465-AAB888087C5F}" destId="{28AB70B2-4313-440B-BDD4-32A68CD2B527}" srcOrd="2" destOrd="0" parTransId="{232B2414-0F7C-45D8-9DE4-8EDF8242E97E}" sibTransId="{A1DDED29-B5C8-4E0D-96BD-3B7EC96CC8F4}"/>
    <dgm:cxn modelId="{68A49416-8405-43C1-9500-F4FD503AAFBB}" type="presOf" srcId="{0768B9E5-D411-4354-A93C-2F551B419ABA}" destId="{E28ED446-723C-40DA-919C-F3CD903A59F2}" srcOrd="0" destOrd="2" presId="urn:microsoft.com/office/officeart/2005/8/layout/hList6"/>
    <dgm:cxn modelId="{85261318-FF26-4911-95DF-A76E3A05038A}" srcId="{90BA0B1E-159B-47B4-997E-784DD70E0E1E}" destId="{EFF58ABD-0570-4432-B162-8577EF697ED8}" srcOrd="0" destOrd="0" parTransId="{F75A0823-132B-48CD-B25A-6FCFB0151D0F}" sibTransId="{E51AAC68-A1CA-4D60-9549-14130362BAD1}"/>
    <dgm:cxn modelId="{042C4B37-B864-4C2F-B8EC-97EB08D13F53}" srcId="{6C32CC72-8BD7-48AA-8465-AAB888087C5F}" destId="{467AE53D-D789-4D99-9FB0-2A12CB039F18}" srcOrd="0" destOrd="0" parTransId="{086755ED-DDB7-4B40-881B-ACB324397588}" sibTransId="{E1DB7A7A-70A6-4DA2-9913-4632940B2638}"/>
    <dgm:cxn modelId="{C78E155D-637D-4C8D-B4A6-6FF4D6A59DA7}" type="presOf" srcId="{467AE53D-D789-4D99-9FB0-2A12CB039F18}" destId="{709E7170-DB02-423A-B5D9-4689E6E2D9CC}" srcOrd="0" destOrd="1" presId="urn:microsoft.com/office/officeart/2005/8/layout/hList6"/>
    <dgm:cxn modelId="{A4140D47-F956-4CDF-926F-DAA92739B4A9}" srcId="{A6E7061F-5002-4D24-828D-3F53E7D662DA}" destId="{90BA0B1E-159B-47B4-997E-784DD70E0E1E}" srcOrd="0" destOrd="0" parTransId="{49CF5499-B724-4991-B17B-D3838E334C6E}" sibTransId="{937C333E-6A80-4D02-9FBE-82F633C8F970}"/>
    <dgm:cxn modelId="{D52D3847-B462-47BE-AD63-6B5CE8E9DD31}" type="presOf" srcId="{73AC328A-ED7D-4711-A194-D7FF5E73554E}" destId="{B577F14A-1438-4ED3-ABB6-C05D7544CD93}" srcOrd="0" destOrd="1" presId="urn:microsoft.com/office/officeart/2005/8/layout/hList6"/>
    <dgm:cxn modelId="{ECA0F34D-F706-4A66-B1A6-E779CAA0C33F}" type="presOf" srcId="{B87894C2-D3DC-4400-B739-171655DFFE88}" destId="{B577F14A-1438-4ED3-ABB6-C05D7544CD93}" srcOrd="0" destOrd="2" presId="urn:microsoft.com/office/officeart/2005/8/layout/hList6"/>
    <dgm:cxn modelId="{3838F575-F208-43C4-BCF1-FB704CBB112C}" type="presOf" srcId="{EFF58ABD-0570-4432-B162-8577EF697ED8}" destId="{E28ED446-723C-40DA-919C-F3CD903A59F2}" srcOrd="0" destOrd="1" presId="urn:microsoft.com/office/officeart/2005/8/layout/hList6"/>
    <dgm:cxn modelId="{DA82A676-88BB-4B2B-A9A7-1153EAA1A86A}" srcId="{C33F741D-BA5B-46EF-B2FF-827C2E6905B8}" destId="{B87894C2-D3DC-4400-B739-171655DFFE88}" srcOrd="1" destOrd="0" parTransId="{D096D691-47DF-4DC8-BF92-3BDEAC8B6D91}" sibTransId="{51AAF5B5-764C-4EA6-8DDB-C9EA3DF508A3}"/>
    <dgm:cxn modelId="{FE62C492-0B5D-4A10-9C19-5A7E0DD6B666}" type="presOf" srcId="{6C32CC72-8BD7-48AA-8465-AAB888087C5F}" destId="{709E7170-DB02-423A-B5D9-4689E6E2D9CC}" srcOrd="0" destOrd="0" presId="urn:microsoft.com/office/officeart/2005/8/layout/hList6"/>
    <dgm:cxn modelId="{4B3169A3-F4E5-42C0-B65D-2229CF82408D}" srcId="{A6E7061F-5002-4D24-828D-3F53E7D662DA}" destId="{6C32CC72-8BD7-48AA-8465-AAB888087C5F}" srcOrd="2" destOrd="0" parTransId="{54446110-5645-4923-BEA1-D6DB8C32C6F1}" sibTransId="{586C414C-8CBB-4332-A834-1DCDC29EC69B}"/>
    <dgm:cxn modelId="{86309CB2-358C-48F9-B7B4-428B39344759}" srcId="{C33F741D-BA5B-46EF-B2FF-827C2E6905B8}" destId="{73AC328A-ED7D-4711-A194-D7FF5E73554E}" srcOrd="0" destOrd="0" parTransId="{EA49868E-0D24-4CC2-91E2-99CBEC82AFA9}" sibTransId="{75012AEB-91A8-4B6E-B672-ACA2DC9D81B6}"/>
    <dgm:cxn modelId="{B08115C9-941C-4707-BABC-2294DF9995C3}" type="presOf" srcId="{C3D54E34-31B5-4169-A6B3-EF5DDF60C256}" destId="{E28ED446-723C-40DA-919C-F3CD903A59F2}" srcOrd="0" destOrd="3" presId="urn:microsoft.com/office/officeart/2005/8/layout/hList6"/>
    <dgm:cxn modelId="{763F67D2-56C9-4E30-8159-602E19D007BD}" type="presOf" srcId="{A6E7061F-5002-4D24-828D-3F53E7D662DA}" destId="{C7CC927C-C3D0-4C55-A68F-3445FCB34103}" srcOrd="0" destOrd="0" presId="urn:microsoft.com/office/officeart/2005/8/layout/hList6"/>
    <dgm:cxn modelId="{511947D5-1449-4793-974B-54B3DC8ABAD9}" type="presOf" srcId="{90BA0B1E-159B-47B4-997E-784DD70E0E1E}" destId="{E28ED446-723C-40DA-919C-F3CD903A59F2}" srcOrd="0" destOrd="0" presId="urn:microsoft.com/office/officeart/2005/8/layout/hList6"/>
    <dgm:cxn modelId="{E69144E8-B3D5-4548-BC53-8BEF9DCB3FDB}" srcId="{90BA0B1E-159B-47B4-997E-784DD70E0E1E}" destId="{C3D54E34-31B5-4169-A6B3-EF5DDF60C256}" srcOrd="2" destOrd="0" parTransId="{12F048F1-D004-4B9D-B019-2D8EFA1CD8B4}" sibTransId="{C6F2E618-E600-477F-96B8-458EEAA922E2}"/>
    <dgm:cxn modelId="{27CE40EA-DCA0-48C7-B482-C8A894E3AA42}" srcId="{A6E7061F-5002-4D24-828D-3F53E7D662DA}" destId="{C33F741D-BA5B-46EF-B2FF-827C2E6905B8}" srcOrd="1" destOrd="0" parTransId="{53488571-F219-44BC-9FD8-4149DFAB9DD1}" sibTransId="{2D695384-DE25-4CEC-9EA7-40E3149F70BD}"/>
    <dgm:cxn modelId="{B1870DF9-58BB-4735-B9A8-E5BD7CC575E3}" type="presParOf" srcId="{C7CC927C-C3D0-4C55-A68F-3445FCB34103}" destId="{E28ED446-723C-40DA-919C-F3CD903A59F2}" srcOrd="0" destOrd="0" presId="urn:microsoft.com/office/officeart/2005/8/layout/hList6"/>
    <dgm:cxn modelId="{72F6CECD-71B5-430D-AAF4-7186C53E82ED}" type="presParOf" srcId="{C7CC927C-C3D0-4C55-A68F-3445FCB34103}" destId="{2DCEEAD8-6337-43B7-A6A4-C2D6E279ED93}" srcOrd="1" destOrd="0" presId="urn:microsoft.com/office/officeart/2005/8/layout/hList6"/>
    <dgm:cxn modelId="{8DF357BC-41AA-4424-A0A9-888570BAF87B}" type="presParOf" srcId="{C7CC927C-C3D0-4C55-A68F-3445FCB34103}" destId="{B577F14A-1438-4ED3-ABB6-C05D7544CD93}" srcOrd="2" destOrd="0" presId="urn:microsoft.com/office/officeart/2005/8/layout/hList6"/>
    <dgm:cxn modelId="{6374EF3F-724B-40F5-9EEC-938F97888692}" type="presParOf" srcId="{C7CC927C-C3D0-4C55-A68F-3445FCB34103}" destId="{7815840D-7B91-489A-B292-4A542A65C64B}" srcOrd="3" destOrd="0" presId="urn:microsoft.com/office/officeart/2005/8/layout/hList6"/>
    <dgm:cxn modelId="{422FCFB2-40F1-41C1-8EA4-4BA4407FCB93}" type="presParOf" srcId="{C7CC927C-C3D0-4C55-A68F-3445FCB34103}" destId="{709E7170-DB02-423A-B5D9-4689E6E2D9C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C97ED-057F-4916-8FA3-5B874A4CEB05}"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lv-LV"/>
        </a:p>
      </dgm:t>
    </dgm:pt>
    <dgm:pt modelId="{840E1710-AC33-4CAA-ACBE-6908AC899122}">
      <dgm:prSet phldrT="[Text]" custT="1"/>
      <dgm:spPr/>
      <dgm:t>
        <a:bodyPr/>
        <a:lstStyle/>
        <a:p>
          <a:r>
            <a:rPr lang="lv-LV" sz="1600" b="1" dirty="0">
              <a:solidFill>
                <a:srgbClr val="FF0000"/>
              </a:solidFill>
              <a:latin typeface="+mn-lt"/>
            </a:rPr>
            <a:t>Iekļaušana un daudzveidība</a:t>
          </a:r>
          <a:r>
            <a:rPr lang="lv-LV" sz="1600" dirty="0">
              <a:solidFill>
                <a:schemeClr val="tx1"/>
              </a:solidFill>
              <a:latin typeface="+mn-lt"/>
            </a:rPr>
            <a:t> – vērsta iesaistīt </a:t>
          </a:r>
          <a:r>
            <a:rPr lang="lv-LV" sz="1600" b="1" dirty="0">
              <a:solidFill>
                <a:schemeClr val="tx1"/>
              </a:solidFill>
              <a:latin typeface="+mn-lt"/>
            </a:rPr>
            <a:t>dalībniekus ar mazāk iespējām</a:t>
          </a:r>
          <a:r>
            <a:rPr lang="lv-LV" sz="1600" dirty="0">
              <a:solidFill>
                <a:schemeClr val="tx1"/>
              </a:solidFill>
              <a:latin typeface="+mn-lt"/>
            </a:rPr>
            <a:t>, tostarp, dalībniekus ar īpašām vajadzībām, veselības problēmām; padarīt pieejamāku izglītības sistēmu, pārvarēt kultūras, sociālās, ekonomiskās, ģeogrāfiskās barjeras, novērst diskrimināciju.</a:t>
          </a:r>
          <a:endParaRPr lang="lv-LV" sz="1600" dirty="0"/>
        </a:p>
      </dgm:t>
    </dgm:pt>
    <dgm:pt modelId="{BBAA20F7-0E33-4BEF-9F81-33169B0B678E}" type="parTrans" cxnId="{60E97284-427A-48B1-98DA-EAEFDCBC17C1}">
      <dgm:prSet/>
      <dgm:spPr/>
      <dgm:t>
        <a:bodyPr/>
        <a:lstStyle/>
        <a:p>
          <a:endParaRPr lang="lv-LV"/>
        </a:p>
      </dgm:t>
    </dgm:pt>
    <dgm:pt modelId="{9B95947C-0E50-4F28-9B39-475F94A34E64}" type="sibTrans" cxnId="{60E97284-427A-48B1-98DA-EAEFDCBC17C1}">
      <dgm:prSet/>
      <dgm:spPr/>
      <dgm:t>
        <a:bodyPr/>
        <a:lstStyle/>
        <a:p>
          <a:endParaRPr lang="lv-LV"/>
        </a:p>
      </dgm:t>
    </dgm:pt>
    <dgm:pt modelId="{362CDA49-CF7E-450B-A589-93460FD00B13}">
      <dgm:prSet phldrT="[Text]" custT="1"/>
      <dgm:spPr/>
      <dgm:t>
        <a:bodyPr/>
        <a:lstStyle/>
        <a:p>
          <a:r>
            <a:rPr lang="lv-LV" sz="1600" b="1" dirty="0">
              <a:solidFill>
                <a:schemeClr val="accent1">
                  <a:lumMod val="40000"/>
                  <a:lumOff val="60000"/>
                </a:schemeClr>
              </a:solidFill>
              <a:latin typeface="+mn-lt"/>
            </a:rPr>
            <a:t>Digitālā pārveide</a:t>
          </a:r>
          <a:r>
            <a:rPr lang="lv-LV" sz="1600" dirty="0">
              <a:solidFill>
                <a:schemeClr val="accent1">
                  <a:lumMod val="40000"/>
                  <a:lumOff val="60000"/>
                </a:schemeClr>
              </a:solidFill>
              <a:latin typeface="+mn-lt"/>
            </a:rPr>
            <a:t> </a:t>
          </a:r>
          <a:r>
            <a:rPr lang="lv-LV" sz="1600" dirty="0">
              <a:solidFill>
                <a:schemeClr val="tx1"/>
              </a:solidFill>
              <a:latin typeface="+mn-lt"/>
            </a:rPr>
            <a:t>– veicināt digitālo tehnoloģiju izmantošanu mācīšanā un mācībās; attīstīt digitālās prasmes.</a:t>
          </a:r>
          <a:endParaRPr lang="lv-LV" sz="1600" dirty="0"/>
        </a:p>
      </dgm:t>
    </dgm:pt>
    <dgm:pt modelId="{9C38E5D3-36B1-4B71-8757-607066E2E1D9}" type="parTrans" cxnId="{FC0553C9-20A5-45E3-973F-8128E4AEC676}">
      <dgm:prSet/>
      <dgm:spPr/>
      <dgm:t>
        <a:bodyPr/>
        <a:lstStyle/>
        <a:p>
          <a:endParaRPr lang="lv-LV"/>
        </a:p>
      </dgm:t>
    </dgm:pt>
    <dgm:pt modelId="{B7F1D8F2-FBC6-4C34-AC48-BA1DF0A7E359}" type="sibTrans" cxnId="{FC0553C9-20A5-45E3-973F-8128E4AEC676}">
      <dgm:prSet/>
      <dgm:spPr/>
      <dgm:t>
        <a:bodyPr/>
        <a:lstStyle/>
        <a:p>
          <a:endParaRPr lang="lv-LV"/>
        </a:p>
      </dgm:t>
    </dgm:pt>
    <dgm:pt modelId="{753DFA95-AE23-487F-91C6-698648616832}">
      <dgm:prSet phldrT="[Text]" custT="1"/>
      <dgm:spPr/>
      <dgm:t>
        <a:bodyPr/>
        <a:lstStyle/>
        <a:p>
          <a:r>
            <a:rPr lang="lv-LV" sz="1600" b="1" dirty="0">
              <a:solidFill>
                <a:srgbClr val="00B050"/>
              </a:solidFill>
              <a:latin typeface="+mn-lt"/>
            </a:rPr>
            <a:t>Vide un cīņa pret klimata pārmaiņām </a:t>
          </a:r>
          <a:r>
            <a:rPr lang="lv-LV" sz="1600" dirty="0">
              <a:solidFill>
                <a:schemeClr val="tx1"/>
              </a:solidFill>
              <a:latin typeface="+mn-lt"/>
            </a:rPr>
            <a:t>– veidot zināšanas, prasmes un attieksmi par klimata pārmaiņām un ilgtspējīgu attīstību. </a:t>
          </a:r>
          <a:endParaRPr lang="lv-LV" sz="1600" dirty="0"/>
        </a:p>
      </dgm:t>
    </dgm:pt>
    <dgm:pt modelId="{5D7893A6-9D70-4C33-BD82-EB8C06184692}" type="parTrans" cxnId="{39E38802-132D-442F-B2F3-134228C4FF03}">
      <dgm:prSet/>
      <dgm:spPr/>
      <dgm:t>
        <a:bodyPr/>
        <a:lstStyle/>
        <a:p>
          <a:endParaRPr lang="lv-LV"/>
        </a:p>
      </dgm:t>
    </dgm:pt>
    <dgm:pt modelId="{109AF87E-7F2E-40C9-914C-648F4A762843}" type="sibTrans" cxnId="{39E38802-132D-442F-B2F3-134228C4FF03}">
      <dgm:prSet/>
      <dgm:spPr/>
      <dgm:t>
        <a:bodyPr/>
        <a:lstStyle/>
        <a:p>
          <a:endParaRPr lang="lv-LV"/>
        </a:p>
      </dgm:t>
    </dgm:pt>
    <dgm:pt modelId="{508BF792-5B1A-4B34-B89F-50DEA61B1DB3}">
      <dgm:prSet phldrT="[Text]" custT="1"/>
      <dgm:spPr/>
      <dgm:t>
        <a:bodyPr/>
        <a:lstStyle/>
        <a:p>
          <a:r>
            <a:rPr lang="lv-LV" sz="1600" b="1" dirty="0">
              <a:solidFill>
                <a:schemeClr val="accent4">
                  <a:lumMod val="75000"/>
                </a:schemeClr>
              </a:solidFill>
              <a:latin typeface="+mn-lt"/>
            </a:rPr>
            <a:t>Līdzdalība demokrātiskajos procesos</a:t>
          </a:r>
          <a:r>
            <a:rPr lang="lv-LV" sz="1600" b="1" dirty="0">
              <a:solidFill>
                <a:srgbClr val="FFFF00"/>
              </a:solidFill>
              <a:latin typeface="+mn-lt"/>
            </a:rPr>
            <a:t> </a:t>
          </a:r>
          <a:r>
            <a:rPr lang="lv-LV" sz="1600" dirty="0">
              <a:solidFill>
                <a:schemeClr val="tx1"/>
              </a:solidFill>
              <a:latin typeface="+mn-lt"/>
            </a:rPr>
            <a:t>– vairot zināšanas par Eiropas Savienību, atbalstīt sociālu un pilsonisku iesaistīšanos.</a:t>
          </a:r>
          <a:endParaRPr lang="lv-LV" sz="1600" dirty="0"/>
        </a:p>
      </dgm:t>
    </dgm:pt>
    <dgm:pt modelId="{205E3B37-22F6-4092-BADB-9DEC9B8EBA8B}" type="parTrans" cxnId="{B8F7B130-0E63-405E-B01B-C7A0C43BC930}">
      <dgm:prSet/>
      <dgm:spPr/>
      <dgm:t>
        <a:bodyPr/>
        <a:lstStyle/>
        <a:p>
          <a:endParaRPr lang="lv-LV"/>
        </a:p>
      </dgm:t>
    </dgm:pt>
    <dgm:pt modelId="{68539FFB-7153-4292-A76A-4A9FF7ED5548}" type="sibTrans" cxnId="{B8F7B130-0E63-405E-B01B-C7A0C43BC930}">
      <dgm:prSet/>
      <dgm:spPr/>
      <dgm:t>
        <a:bodyPr/>
        <a:lstStyle/>
        <a:p>
          <a:endParaRPr lang="lv-LV"/>
        </a:p>
      </dgm:t>
    </dgm:pt>
    <dgm:pt modelId="{6A7CE84F-036F-4027-8529-1BE7777EC5CE}" type="pres">
      <dgm:prSet presAssocID="{95EC97ED-057F-4916-8FA3-5B874A4CEB05}" presName="Name0" presStyleCnt="0">
        <dgm:presLayoutVars>
          <dgm:dir/>
          <dgm:resizeHandles val="exact"/>
        </dgm:presLayoutVars>
      </dgm:prSet>
      <dgm:spPr/>
    </dgm:pt>
    <dgm:pt modelId="{958C7E86-18C0-4DEF-B29A-CD8F6968FC74}" type="pres">
      <dgm:prSet presAssocID="{95EC97ED-057F-4916-8FA3-5B874A4CEB05}" presName="bkgdShp" presStyleLbl="alignAccFollowNode1" presStyleIdx="0" presStyleCnt="1"/>
      <dgm:spPr/>
    </dgm:pt>
    <dgm:pt modelId="{AC060EE4-5D12-4554-9913-7D87FD097A54}" type="pres">
      <dgm:prSet presAssocID="{95EC97ED-057F-4916-8FA3-5B874A4CEB05}" presName="linComp" presStyleCnt="0"/>
      <dgm:spPr/>
    </dgm:pt>
    <dgm:pt modelId="{736B10F7-A638-4FA3-B131-574C0B51104B}" type="pres">
      <dgm:prSet presAssocID="{840E1710-AC33-4CAA-ACBE-6908AC899122}" presName="compNode" presStyleCnt="0"/>
      <dgm:spPr/>
    </dgm:pt>
    <dgm:pt modelId="{A6113A8A-183D-478B-B528-ED4027B22188}" type="pres">
      <dgm:prSet presAssocID="{840E1710-AC33-4CAA-ACBE-6908AC899122}" presName="node" presStyleLbl="node1" presStyleIdx="0" presStyleCnt="4" custScaleX="151784">
        <dgm:presLayoutVars>
          <dgm:bulletEnabled val="1"/>
        </dgm:presLayoutVars>
      </dgm:prSet>
      <dgm:spPr/>
    </dgm:pt>
    <dgm:pt modelId="{B369504D-2C00-4788-8EF8-FC4B08EB7E73}" type="pres">
      <dgm:prSet presAssocID="{840E1710-AC33-4CAA-ACBE-6908AC899122}" presName="invisiNode" presStyleLbl="node1" presStyleIdx="0" presStyleCnt="4"/>
      <dgm:spPr/>
    </dgm:pt>
    <dgm:pt modelId="{BE295D68-6622-479D-AD1F-BB33676ECAD0}" type="pres">
      <dgm:prSet presAssocID="{840E1710-AC33-4CAA-ACBE-6908AC899122}" presName="imagNode" presStyleLbl="fgImgPlace1" presStyleIdx="0" presStyleCnt="4"/>
      <dgm:spPr>
        <a:blipFill rotWithShape="1">
          <a:blip xmlns:r="http://schemas.openxmlformats.org/officeDocument/2006/relationships" r:embed="rId1"/>
          <a:srcRect/>
          <a:stretch>
            <a:fillRect/>
          </a:stretch>
        </a:blipFill>
      </dgm:spPr>
    </dgm:pt>
    <dgm:pt modelId="{EF3DAE52-7309-4AE5-B67F-84F51BB6971A}" type="pres">
      <dgm:prSet presAssocID="{9B95947C-0E50-4F28-9B39-475F94A34E64}" presName="sibTrans" presStyleLbl="sibTrans2D1" presStyleIdx="0" presStyleCnt="0"/>
      <dgm:spPr/>
    </dgm:pt>
    <dgm:pt modelId="{4A6E6062-C78E-483C-8B2C-D0E7249FF0EF}" type="pres">
      <dgm:prSet presAssocID="{362CDA49-CF7E-450B-A589-93460FD00B13}" presName="compNode" presStyleCnt="0"/>
      <dgm:spPr/>
    </dgm:pt>
    <dgm:pt modelId="{22ED579F-C323-435E-9CF2-02C2EC1ED02F}" type="pres">
      <dgm:prSet presAssocID="{362CDA49-CF7E-450B-A589-93460FD00B13}" presName="node" presStyleLbl="node1" presStyleIdx="1" presStyleCnt="4">
        <dgm:presLayoutVars>
          <dgm:bulletEnabled val="1"/>
        </dgm:presLayoutVars>
      </dgm:prSet>
      <dgm:spPr/>
    </dgm:pt>
    <dgm:pt modelId="{91EB213B-CCA6-484A-8D62-7C7E77928DFA}" type="pres">
      <dgm:prSet presAssocID="{362CDA49-CF7E-450B-A589-93460FD00B13}" presName="invisiNode" presStyleLbl="node1" presStyleIdx="1" presStyleCnt="4"/>
      <dgm:spPr/>
    </dgm:pt>
    <dgm:pt modelId="{D930DCB9-A8E9-4638-BFBF-F9400F950A49}" type="pres">
      <dgm:prSet presAssocID="{362CDA49-CF7E-450B-A589-93460FD00B13}" presName="imagNode" presStyleLbl="fgImgPlace1" presStyleIdx="1" presStyleCnt="4"/>
      <dgm:spPr>
        <a:blipFill rotWithShape="1">
          <a:blip xmlns:r="http://schemas.openxmlformats.org/officeDocument/2006/relationships" r:embed="rId2"/>
          <a:srcRect/>
          <a:stretch>
            <a:fillRect t="-3000" b="-3000"/>
          </a:stretch>
        </a:blipFill>
      </dgm:spPr>
    </dgm:pt>
    <dgm:pt modelId="{62549922-75A2-435B-BA12-DB46386560E6}" type="pres">
      <dgm:prSet presAssocID="{B7F1D8F2-FBC6-4C34-AC48-BA1DF0A7E359}" presName="sibTrans" presStyleLbl="sibTrans2D1" presStyleIdx="0" presStyleCnt="0"/>
      <dgm:spPr/>
    </dgm:pt>
    <dgm:pt modelId="{08DBC717-7F35-4D2A-BFAA-1DE7ED620F8E}" type="pres">
      <dgm:prSet presAssocID="{753DFA95-AE23-487F-91C6-698648616832}" presName="compNode" presStyleCnt="0"/>
      <dgm:spPr/>
    </dgm:pt>
    <dgm:pt modelId="{CAE2C537-8274-469D-82D1-B4DB793BD4F3}" type="pres">
      <dgm:prSet presAssocID="{753DFA95-AE23-487F-91C6-698648616832}" presName="node" presStyleLbl="node1" presStyleIdx="2" presStyleCnt="4">
        <dgm:presLayoutVars>
          <dgm:bulletEnabled val="1"/>
        </dgm:presLayoutVars>
      </dgm:prSet>
      <dgm:spPr/>
    </dgm:pt>
    <dgm:pt modelId="{FAE4AA8E-11CC-42B6-8E21-9C0988EF2E34}" type="pres">
      <dgm:prSet presAssocID="{753DFA95-AE23-487F-91C6-698648616832}" presName="invisiNode" presStyleLbl="node1" presStyleIdx="2" presStyleCnt="4"/>
      <dgm:spPr/>
    </dgm:pt>
    <dgm:pt modelId="{B9084CEB-657D-4341-8E50-1CB8ECCE81FA}" type="pres">
      <dgm:prSet presAssocID="{753DFA95-AE23-487F-91C6-698648616832}" presName="imagNode" presStyleLbl="fgImgPlace1" presStyleIdx="2" presStyleCnt="4"/>
      <dgm:spPr>
        <a:blipFill rotWithShape="1">
          <a:blip xmlns:r="http://schemas.openxmlformats.org/officeDocument/2006/relationships" r:embed="rId3"/>
          <a:srcRect/>
          <a:stretch>
            <a:fillRect/>
          </a:stretch>
        </a:blipFill>
      </dgm:spPr>
    </dgm:pt>
    <dgm:pt modelId="{0A6C7FA0-6F47-4D7B-A3C0-0F80DB824D37}" type="pres">
      <dgm:prSet presAssocID="{109AF87E-7F2E-40C9-914C-648F4A762843}" presName="sibTrans" presStyleLbl="sibTrans2D1" presStyleIdx="0" presStyleCnt="0"/>
      <dgm:spPr/>
    </dgm:pt>
    <dgm:pt modelId="{7D23170F-8463-4C3E-8676-8D0E3A88BD00}" type="pres">
      <dgm:prSet presAssocID="{508BF792-5B1A-4B34-B89F-50DEA61B1DB3}" presName="compNode" presStyleCnt="0"/>
      <dgm:spPr/>
    </dgm:pt>
    <dgm:pt modelId="{EE34D95D-35E8-458B-A83D-83D9AB260F46}" type="pres">
      <dgm:prSet presAssocID="{508BF792-5B1A-4B34-B89F-50DEA61B1DB3}" presName="node" presStyleLbl="node1" presStyleIdx="3" presStyleCnt="4" custLinFactNeighborX="1577" custLinFactNeighborY="-2019">
        <dgm:presLayoutVars>
          <dgm:bulletEnabled val="1"/>
        </dgm:presLayoutVars>
      </dgm:prSet>
      <dgm:spPr/>
    </dgm:pt>
    <dgm:pt modelId="{F9475F00-A9A2-4065-95F3-3CB49C6C721F}" type="pres">
      <dgm:prSet presAssocID="{508BF792-5B1A-4B34-B89F-50DEA61B1DB3}" presName="invisiNode" presStyleLbl="node1" presStyleIdx="3" presStyleCnt="4"/>
      <dgm:spPr/>
    </dgm:pt>
    <dgm:pt modelId="{FE44F86A-1972-41A4-B3F5-737BA13E9902}" type="pres">
      <dgm:prSet presAssocID="{508BF792-5B1A-4B34-B89F-50DEA61B1DB3}" presName="imagNode" presStyleLbl="fgImgPlace1" presStyleIdx="3" presStyleCnt="4"/>
      <dgm:spPr>
        <a:blipFill rotWithShape="1">
          <a:blip xmlns:r="http://schemas.openxmlformats.org/officeDocument/2006/relationships" r:embed="rId4"/>
          <a:srcRect/>
          <a:stretch>
            <a:fillRect l="-9000" r="-9000"/>
          </a:stretch>
        </a:blipFill>
      </dgm:spPr>
    </dgm:pt>
  </dgm:ptLst>
  <dgm:cxnLst>
    <dgm:cxn modelId="{39E38802-132D-442F-B2F3-134228C4FF03}" srcId="{95EC97ED-057F-4916-8FA3-5B874A4CEB05}" destId="{753DFA95-AE23-487F-91C6-698648616832}" srcOrd="2" destOrd="0" parTransId="{5D7893A6-9D70-4C33-BD82-EB8C06184692}" sibTransId="{109AF87E-7F2E-40C9-914C-648F4A762843}"/>
    <dgm:cxn modelId="{B8F7B130-0E63-405E-B01B-C7A0C43BC930}" srcId="{95EC97ED-057F-4916-8FA3-5B874A4CEB05}" destId="{508BF792-5B1A-4B34-B89F-50DEA61B1DB3}" srcOrd="3" destOrd="0" parTransId="{205E3B37-22F6-4092-BADB-9DEC9B8EBA8B}" sibTransId="{68539FFB-7153-4292-A76A-4A9FF7ED5548}"/>
    <dgm:cxn modelId="{8B94365D-A7FA-42B0-B723-CC45A51116C2}" type="presOf" srcId="{9B95947C-0E50-4F28-9B39-475F94A34E64}" destId="{EF3DAE52-7309-4AE5-B67F-84F51BB6971A}" srcOrd="0" destOrd="0" presId="urn:microsoft.com/office/officeart/2005/8/layout/pList2"/>
    <dgm:cxn modelId="{C662AC60-B8DC-44B0-B681-3D261A4B4FDF}" type="presOf" srcId="{B7F1D8F2-FBC6-4C34-AC48-BA1DF0A7E359}" destId="{62549922-75A2-435B-BA12-DB46386560E6}" srcOrd="0" destOrd="0" presId="urn:microsoft.com/office/officeart/2005/8/layout/pList2"/>
    <dgm:cxn modelId="{5BABE878-CBF8-45C5-AB72-168BBEA2A81D}" type="presOf" srcId="{362CDA49-CF7E-450B-A589-93460FD00B13}" destId="{22ED579F-C323-435E-9CF2-02C2EC1ED02F}" srcOrd="0" destOrd="0" presId="urn:microsoft.com/office/officeart/2005/8/layout/pList2"/>
    <dgm:cxn modelId="{60E97284-427A-48B1-98DA-EAEFDCBC17C1}" srcId="{95EC97ED-057F-4916-8FA3-5B874A4CEB05}" destId="{840E1710-AC33-4CAA-ACBE-6908AC899122}" srcOrd="0" destOrd="0" parTransId="{BBAA20F7-0E33-4BEF-9F81-33169B0B678E}" sibTransId="{9B95947C-0E50-4F28-9B39-475F94A34E64}"/>
    <dgm:cxn modelId="{53721C93-7CB9-4B04-A039-4BE0745A6891}" type="presOf" srcId="{753DFA95-AE23-487F-91C6-698648616832}" destId="{CAE2C537-8274-469D-82D1-B4DB793BD4F3}" srcOrd="0" destOrd="0" presId="urn:microsoft.com/office/officeart/2005/8/layout/pList2"/>
    <dgm:cxn modelId="{F6DF8EA1-9841-45F5-9565-D2F377F4438C}" type="presOf" srcId="{95EC97ED-057F-4916-8FA3-5B874A4CEB05}" destId="{6A7CE84F-036F-4027-8529-1BE7777EC5CE}" srcOrd="0" destOrd="0" presId="urn:microsoft.com/office/officeart/2005/8/layout/pList2"/>
    <dgm:cxn modelId="{A3FB00BE-6833-4786-8DD8-770AB59D1302}" type="presOf" srcId="{109AF87E-7F2E-40C9-914C-648F4A762843}" destId="{0A6C7FA0-6F47-4D7B-A3C0-0F80DB824D37}" srcOrd="0" destOrd="0" presId="urn:microsoft.com/office/officeart/2005/8/layout/pList2"/>
    <dgm:cxn modelId="{ABCF7EC6-31D8-4D64-8D33-277D26918599}" type="presOf" srcId="{840E1710-AC33-4CAA-ACBE-6908AC899122}" destId="{A6113A8A-183D-478B-B528-ED4027B22188}" srcOrd="0" destOrd="0" presId="urn:microsoft.com/office/officeart/2005/8/layout/pList2"/>
    <dgm:cxn modelId="{7E970BC8-E113-4657-874B-C1F28EC13002}" type="presOf" srcId="{508BF792-5B1A-4B34-B89F-50DEA61B1DB3}" destId="{EE34D95D-35E8-458B-A83D-83D9AB260F46}" srcOrd="0" destOrd="0" presId="urn:microsoft.com/office/officeart/2005/8/layout/pList2"/>
    <dgm:cxn modelId="{FC0553C9-20A5-45E3-973F-8128E4AEC676}" srcId="{95EC97ED-057F-4916-8FA3-5B874A4CEB05}" destId="{362CDA49-CF7E-450B-A589-93460FD00B13}" srcOrd="1" destOrd="0" parTransId="{9C38E5D3-36B1-4B71-8757-607066E2E1D9}" sibTransId="{B7F1D8F2-FBC6-4C34-AC48-BA1DF0A7E359}"/>
    <dgm:cxn modelId="{208ECAC6-3D16-4075-AC0F-8A7BEC9E2885}" type="presParOf" srcId="{6A7CE84F-036F-4027-8529-1BE7777EC5CE}" destId="{958C7E86-18C0-4DEF-B29A-CD8F6968FC74}" srcOrd="0" destOrd="0" presId="urn:microsoft.com/office/officeart/2005/8/layout/pList2"/>
    <dgm:cxn modelId="{2E83BD3B-FF4B-4C96-BAD9-DFEE78AC535A}" type="presParOf" srcId="{6A7CE84F-036F-4027-8529-1BE7777EC5CE}" destId="{AC060EE4-5D12-4554-9913-7D87FD097A54}" srcOrd="1" destOrd="0" presId="urn:microsoft.com/office/officeart/2005/8/layout/pList2"/>
    <dgm:cxn modelId="{34D82097-FF53-4690-A4C3-8532D135034A}" type="presParOf" srcId="{AC060EE4-5D12-4554-9913-7D87FD097A54}" destId="{736B10F7-A638-4FA3-B131-574C0B51104B}" srcOrd="0" destOrd="0" presId="urn:microsoft.com/office/officeart/2005/8/layout/pList2"/>
    <dgm:cxn modelId="{94277D2E-F6C6-4AE8-8E6A-D915AD4C50C6}" type="presParOf" srcId="{736B10F7-A638-4FA3-B131-574C0B51104B}" destId="{A6113A8A-183D-478B-B528-ED4027B22188}" srcOrd="0" destOrd="0" presId="urn:microsoft.com/office/officeart/2005/8/layout/pList2"/>
    <dgm:cxn modelId="{17CC0140-B932-450B-8A13-6E3DDAEA3EA7}" type="presParOf" srcId="{736B10F7-A638-4FA3-B131-574C0B51104B}" destId="{B369504D-2C00-4788-8EF8-FC4B08EB7E73}" srcOrd="1" destOrd="0" presId="urn:microsoft.com/office/officeart/2005/8/layout/pList2"/>
    <dgm:cxn modelId="{2159A87C-42F8-4A19-858C-4D15E7A99439}" type="presParOf" srcId="{736B10F7-A638-4FA3-B131-574C0B51104B}" destId="{BE295D68-6622-479D-AD1F-BB33676ECAD0}" srcOrd="2" destOrd="0" presId="urn:microsoft.com/office/officeart/2005/8/layout/pList2"/>
    <dgm:cxn modelId="{39D9F510-D19B-4286-BE82-6910F6C9DA1E}" type="presParOf" srcId="{AC060EE4-5D12-4554-9913-7D87FD097A54}" destId="{EF3DAE52-7309-4AE5-B67F-84F51BB6971A}" srcOrd="1" destOrd="0" presId="urn:microsoft.com/office/officeart/2005/8/layout/pList2"/>
    <dgm:cxn modelId="{DE82ED00-F037-49E0-9505-2FEDAB6FCE42}" type="presParOf" srcId="{AC060EE4-5D12-4554-9913-7D87FD097A54}" destId="{4A6E6062-C78E-483C-8B2C-D0E7249FF0EF}" srcOrd="2" destOrd="0" presId="urn:microsoft.com/office/officeart/2005/8/layout/pList2"/>
    <dgm:cxn modelId="{CAD6B158-C2F1-4BE5-92E7-4FB2EBC143D1}" type="presParOf" srcId="{4A6E6062-C78E-483C-8B2C-D0E7249FF0EF}" destId="{22ED579F-C323-435E-9CF2-02C2EC1ED02F}" srcOrd="0" destOrd="0" presId="urn:microsoft.com/office/officeart/2005/8/layout/pList2"/>
    <dgm:cxn modelId="{51953785-4885-4FC4-84FE-993D19DFD8A2}" type="presParOf" srcId="{4A6E6062-C78E-483C-8B2C-D0E7249FF0EF}" destId="{91EB213B-CCA6-484A-8D62-7C7E77928DFA}" srcOrd="1" destOrd="0" presId="urn:microsoft.com/office/officeart/2005/8/layout/pList2"/>
    <dgm:cxn modelId="{9D4901F2-2DC2-4B48-BFED-0E4FB7B84326}" type="presParOf" srcId="{4A6E6062-C78E-483C-8B2C-D0E7249FF0EF}" destId="{D930DCB9-A8E9-4638-BFBF-F9400F950A49}" srcOrd="2" destOrd="0" presId="urn:microsoft.com/office/officeart/2005/8/layout/pList2"/>
    <dgm:cxn modelId="{1A74627B-3D9D-4B81-8295-15A21134387F}" type="presParOf" srcId="{AC060EE4-5D12-4554-9913-7D87FD097A54}" destId="{62549922-75A2-435B-BA12-DB46386560E6}" srcOrd="3" destOrd="0" presId="urn:microsoft.com/office/officeart/2005/8/layout/pList2"/>
    <dgm:cxn modelId="{58427565-E71A-4351-B58E-47377BD69327}" type="presParOf" srcId="{AC060EE4-5D12-4554-9913-7D87FD097A54}" destId="{08DBC717-7F35-4D2A-BFAA-1DE7ED620F8E}" srcOrd="4" destOrd="0" presId="urn:microsoft.com/office/officeart/2005/8/layout/pList2"/>
    <dgm:cxn modelId="{D6782638-637D-442B-A190-84E8E550B3A5}" type="presParOf" srcId="{08DBC717-7F35-4D2A-BFAA-1DE7ED620F8E}" destId="{CAE2C537-8274-469D-82D1-B4DB793BD4F3}" srcOrd="0" destOrd="0" presId="urn:microsoft.com/office/officeart/2005/8/layout/pList2"/>
    <dgm:cxn modelId="{C390C016-6D9D-4246-9C95-0FFFF486683A}" type="presParOf" srcId="{08DBC717-7F35-4D2A-BFAA-1DE7ED620F8E}" destId="{FAE4AA8E-11CC-42B6-8E21-9C0988EF2E34}" srcOrd="1" destOrd="0" presId="urn:microsoft.com/office/officeart/2005/8/layout/pList2"/>
    <dgm:cxn modelId="{6E0F839E-8D02-4C0E-9C76-33A3FDF016B2}" type="presParOf" srcId="{08DBC717-7F35-4D2A-BFAA-1DE7ED620F8E}" destId="{B9084CEB-657D-4341-8E50-1CB8ECCE81FA}" srcOrd="2" destOrd="0" presId="urn:microsoft.com/office/officeart/2005/8/layout/pList2"/>
    <dgm:cxn modelId="{693FE92B-AA61-48E7-B4D9-44A5D4A1AFD3}" type="presParOf" srcId="{AC060EE4-5D12-4554-9913-7D87FD097A54}" destId="{0A6C7FA0-6F47-4D7B-A3C0-0F80DB824D37}" srcOrd="5" destOrd="0" presId="urn:microsoft.com/office/officeart/2005/8/layout/pList2"/>
    <dgm:cxn modelId="{E8DB20AA-8941-46E7-8307-23F6DC3DCA5D}" type="presParOf" srcId="{AC060EE4-5D12-4554-9913-7D87FD097A54}" destId="{7D23170F-8463-4C3E-8676-8D0E3A88BD00}" srcOrd="6" destOrd="0" presId="urn:microsoft.com/office/officeart/2005/8/layout/pList2"/>
    <dgm:cxn modelId="{B6A8F07A-160C-451B-ABFF-673962912763}" type="presParOf" srcId="{7D23170F-8463-4C3E-8676-8D0E3A88BD00}" destId="{EE34D95D-35E8-458B-A83D-83D9AB260F46}" srcOrd="0" destOrd="0" presId="urn:microsoft.com/office/officeart/2005/8/layout/pList2"/>
    <dgm:cxn modelId="{9419EA2C-C66C-44E4-BC12-BE8FDEB94019}" type="presParOf" srcId="{7D23170F-8463-4C3E-8676-8D0E3A88BD00}" destId="{F9475F00-A9A2-4065-95F3-3CB49C6C721F}" srcOrd="1" destOrd="0" presId="urn:microsoft.com/office/officeart/2005/8/layout/pList2"/>
    <dgm:cxn modelId="{B0D09E06-68FB-4A9F-999E-747632ACDBF2}" type="presParOf" srcId="{7D23170F-8463-4C3E-8676-8D0E3A88BD00}" destId="{FE44F86A-1972-41A4-B3F5-737BA13E990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3025B-8962-4196-A6E7-1677AE738053}">
      <dsp:nvSpPr>
        <dsp:cNvPr id="0" name=""/>
        <dsp:cNvSpPr/>
      </dsp:nvSpPr>
      <dsp:spPr>
        <a:xfrm rot="5400000">
          <a:off x="855416" y="1271326"/>
          <a:ext cx="1124378" cy="128006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97776ED-D23F-4ECB-9F96-62841A6AFEFA}">
      <dsp:nvSpPr>
        <dsp:cNvPr id="0" name=""/>
        <dsp:cNvSpPr/>
      </dsp:nvSpPr>
      <dsp:spPr>
        <a:xfrm>
          <a:off x="557524" y="24930"/>
          <a:ext cx="1892792" cy="1324893"/>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v-LV" sz="2700" kern="1200" dirty="0"/>
            <a:t>EU Login konts</a:t>
          </a:r>
        </a:p>
      </dsp:txBody>
      <dsp:txXfrm>
        <a:off x="622212" y="89618"/>
        <a:ext cx="1763416" cy="1195517"/>
      </dsp:txXfrm>
    </dsp:sp>
    <dsp:sp modelId="{33FC39C4-FE1D-4D0D-BA23-861423EEE840}">
      <dsp:nvSpPr>
        <dsp:cNvPr id="0" name=""/>
        <dsp:cNvSpPr/>
      </dsp:nvSpPr>
      <dsp:spPr>
        <a:xfrm>
          <a:off x="2356044" y="99845"/>
          <a:ext cx="1685223"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lv-LV" sz="1200" kern="1200" dirty="0"/>
            <a:t>EK lietotāju autentifikācijas pakalpojums piekļuvei dažādām Komisijas informācijas sistēmām</a:t>
          </a:r>
        </a:p>
      </dsp:txBody>
      <dsp:txXfrm>
        <a:off x="2356044" y="99845"/>
        <a:ext cx="1685223" cy="1070837"/>
      </dsp:txXfrm>
    </dsp:sp>
    <dsp:sp modelId="{D6ABE6F8-05EE-44B3-B167-903226B2F10D}">
      <dsp:nvSpPr>
        <dsp:cNvPr id="0" name=""/>
        <dsp:cNvSpPr/>
      </dsp:nvSpPr>
      <dsp:spPr>
        <a:xfrm rot="5400000">
          <a:off x="2498803" y="2759619"/>
          <a:ext cx="1124378" cy="1280065"/>
        </a:xfrm>
        <a:prstGeom prst="bentUpArrow">
          <a:avLst>
            <a:gd name="adj1" fmla="val 32840"/>
            <a:gd name="adj2" fmla="val 25000"/>
            <a:gd name="adj3" fmla="val 35780"/>
          </a:avLst>
        </a:prstGeom>
        <a:gradFill rotWithShape="0">
          <a:gsLst>
            <a:gs pos="0">
              <a:schemeClr val="accent1">
                <a:tint val="50000"/>
                <a:hueOff val="-12719064"/>
                <a:satOff val="34075"/>
                <a:lumOff val="12376"/>
                <a:alphaOff val="0"/>
                <a:satMod val="103000"/>
                <a:lumMod val="102000"/>
                <a:tint val="94000"/>
              </a:schemeClr>
            </a:gs>
            <a:gs pos="50000">
              <a:schemeClr val="accent1">
                <a:tint val="50000"/>
                <a:hueOff val="-12719064"/>
                <a:satOff val="34075"/>
                <a:lumOff val="12376"/>
                <a:alphaOff val="0"/>
                <a:satMod val="110000"/>
                <a:lumMod val="100000"/>
                <a:shade val="100000"/>
              </a:schemeClr>
            </a:gs>
            <a:gs pos="100000">
              <a:schemeClr val="accent1">
                <a:tint val="50000"/>
                <a:hueOff val="-12719064"/>
                <a:satOff val="34075"/>
                <a:lumOff val="12376"/>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EA951F3-9AF0-447C-8069-064664291C8D}">
      <dsp:nvSpPr>
        <dsp:cNvPr id="0" name=""/>
        <dsp:cNvSpPr/>
      </dsp:nvSpPr>
      <dsp:spPr>
        <a:xfrm>
          <a:off x="2200911" y="1513222"/>
          <a:ext cx="1892792" cy="1324893"/>
        </a:xfrm>
        <a:prstGeom prst="roundRect">
          <a:avLst>
            <a:gd name="adj" fmla="val 166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v-LV" sz="2700" kern="1200" dirty="0"/>
            <a:t>OID kods</a:t>
          </a:r>
        </a:p>
      </dsp:txBody>
      <dsp:txXfrm>
        <a:off x="2265599" y="1577910"/>
        <a:ext cx="1763416" cy="1195517"/>
      </dsp:txXfrm>
    </dsp:sp>
    <dsp:sp modelId="{5DCBA0A9-C650-4068-888A-1F9BADE47796}">
      <dsp:nvSpPr>
        <dsp:cNvPr id="0" name=""/>
        <dsp:cNvSpPr/>
      </dsp:nvSpPr>
      <dsp:spPr>
        <a:xfrm>
          <a:off x="3979187" y="1631003"/>
          <a:ext cx="1708557"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lv-LV" altLang="lv-LV" sz="1100" b="0" kern="1200" dirty="0"/>
            <a:t>Jāreģistrē </a:t>
          </a:r>
          <a:r>
            <a:rPr lang="lv-LV" altLang="lv-LV" sz="1100" kern="1200" dirty="0"/>
            <a:t>organizācija</a:t>
          </a:r>
          <a:r>
            <a:rPr lang="lv-LV" altLang="lv-LV" sz="1100" b="0" kern="1200" dirty="0"/>
            <a:t> </a:t>
          </a:r>
          <a:r>
            <a:rPr lang="lv-LV" altLang="lv-LV" sz="1100" b="1" kern="1200" dirty="0"/>
            <a:t> Erasmus+ </a:t>
          </a:r>
          <a:r>
            <a:rPr lang="lv-LV" sz="1100" b="1" kern="1200" dirty="0"/>
            <a:t>Organizāciju reģistrācijas sistēmā</a:t>
          </a:r>
          <a:r>
            <a:rPr lang="lv-LV" altLang="lv-LV" sz="1100" b="1" kern="1200" dirty="0"/>
            <a:t> (ORS) </a:t>
          </a:r>
          <a:r>
            <a:rPr lang="lv-LV" altLang="lv-LV" sz="1100" kern="1200" dirty="0"/>
            <a:t>iegūstot unikālu 9 zīmju kodu (</a:t>
          </a:r>
          <a:r>
            <a:rPr lang="lv-LV" altLang="lv-LV" sz="1100" i="1" kern="1200" dirty="0" err="1"/>
            <a:t>Organisation</a:t>
          </a:r>
          <a:r>
            <a:rPr lang="lv-LV" altLang="lv-LV" sz="1100" i="1" kern="1200" dirty="0"/>
            <a:t> </a:t>
          </a:r>
          <a:r>
            <a:rPr lang="lv-LV" altLang="lv-LV" sz="1100" i="1" kern="1200" dirty="0" err="1"/>
            <a:t>Identification</a:t>
          </a:r>
          <a:r>
            <a:rPr lang="lv-LV" altLang="lv-LV" sz="1100" i="1" kern="1200" dirty="0"/>
            <a:t> Code</a:t>
          </a:r>
          <a:r>
            <a:rPr lang="lv-LV" altLang="lv-LV" sz="1100" kern="1200" dirty="0"/>
            <a:t>)</a:t>
          </a:r>
          <a:endParaRPr lang="lv-LV" sz="1100" kern="1200" dirty="0"/>
        </a:p>
      </dsp:txBody>
      <dsp:txXfrm>
        <a:off x="3979187" y="1631003"/>
        <a:ext cx="1708557" cy="1070837"/>
      </dsp:txXfrm>
    </dsp:sp>
    <dsp:sp modelId="{DB9DF305-D431-4578-8B65-51CAE9F009E2}">
      <dsp:nvSpPr>
        <dsp:cNvPr id="0" name=""/>
        <dsp:cNvSpPr/>
      </dsp:nvSpPr>
      <dsp:spPr>
        <a:xfrm>
          <a:off x="3844297" y="3001514"/>
          <a:ext cx="1892792" cy="1324893"/>
        </a:xfrm>
        <a:prstGeom prst="roundRect">
          <a:avLst>
            <a:gd name="adj" fmla="val 166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v-LV" sz="2700" kern="1200" dirty="0"/>
            <a:t>Pieteikums</a:t>
          </a:r>
        </a:p>
      </dsp:txBody>
      <dsp:txXfrm>
        <a:off x="3908985" y="3066202"/>
        <a:ext cx="1763416" cy="1195517"/>
      </dsp:txXfrm>
    </dsp:sp>
    <dsp:sp modelId="{61F68897-9886-4517-BB57-810A507A3D31}">
      <dsp:nvSpPr>
        <dsp:cNvPr id="0" name=""/>
        <dsp:cNvSpPr/>
      </dsp:nvSpPr>
      <dsp:spPr>
        <a:xfrm>
          <a:off x="5737090" y="3127873"/>
          <a:ext cx="137663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lv-LV" sz="1400" kern="1200" dirty="0"/>
            <a:t>Ielogojoties ar EU Login kontu un veidlapā norādot OID kodu</a:t>
          </a:r>
        </a:p>
      </dsp:txBody>
      <dsp:txXfrm>
        <a:off x="5737090" y="3127873"/>
        <a:ext cx="1376636" cy="1070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ED446-723C-40DA-919C-F3CD903A59F2}">
      <dsp:nvSpPr>
        <dsp:cNvPr id="0" name=""/>
        <dsp:cNvSpPr/>
      </dsp:nvSpPr>
      <dsp:spPr>
        <a:xfrm rot="16200000">
          <a:off x="-1224273" y="1229124"/>
          <a:ext cx="6126119" cy="3667870"/>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0" tIns="0" rIns="279400" bIns="0" numCol="1" spcCol="1270" anchor="t" anchorCtr="0">
          <a:noAutofit/>
        </a:bodyPr>
        <a:lstStyle/>
        <a:p>
          <a:pPr marL="0" lvl="0" indent="0" algn="l" defTabSz="1955800">
            <a:lnSpc>
              <a:spcPct val="90000"/>
            </a:lnSpc>
            <a:spcBef>
              <a:spcPct val="0"/>
            </a:spcBef>
            <a:spcAft>
              <a:spcPct val="35000"/>
            </a:spcAft>
            <a:buNone/>
          </a:pPr>
          <a:r>
            <a:rPr lang="lv-LV" sz="4400" kern="1200" dirty="0"/>
            <a:t>Aktivitātes pieaugušo izglītības speciālistiem</a:t>
          </a:r>
        </a:p>
        <a:p>
          <a:pPr marL="228600" lvl="1" indent="-228600" algn="l" defTabSz="1066800">
            <a:lnSpc>
              <a:spcPct val="90000"/>
            </a:lnSpc>
            <a:spcBef>
              <a:spcPct val="0"/>
            </a:spcBef>
            <a:spcAft>
              <a:spcPct val="15000"/>
            </a:spcAft>
            <a:buFont typeface="Arial" panose="020B0604020202020204" pitchFamily="34" charset="0"/>
            <a:buChar char="•"/>
          </a:pPr>
          <a:r>
            <a:rPr lang="lv-LV" sz="2400" b="1" kern="1200" dirty="0">
              <a:solidFill>
                <a:prstClr val="black">
                  <a:hueOff val="0"/>
                  <a:satOff val="0"/>
                  <a:lumOff val="0"/>
                  <a:alphaOff val="0"/>
                </a:prstClr>
              </a:solidFill>
              <a:effectLst/>
              <a:latin typeface="Calibri" panose="020F0502020204030204"/>
              <a:ea typeface="+mn-ea"/>
              <a:cs typeface="+mn-cs"/>
            </a:rPr>
            <a:t>Kursi un apmācības</a:t>
          </a:r>
        </a:p>
        <a:p>
          <a:pPr marL="228600" lvl="1" indent="-228600" algn="l" defTabSz="1066800">
            <a:lnSpc>
              <a:spcPct val="90000"/>
            </a:lnSpc>
            <a:spcBef>
              <a:spcPct val="0"/>
            </a:spcBef>
            <a:spcAft>
              <a:spcPct val="15000"/>
            </a:spcAft>
            <a:buChar char="•"/>
          </a:pPr>
          <a:r>
            <a:rPr lang="lv-LV" sz="2400" b="1" kern="1200" dirty="0">
              <a:solidFill>
                <a:prstClr val="black">
                  <a:hueOff val="0"/>
                  <a:satOff val="0"/>
                  <a:lumOff val="0"/>
                  <a:alphaOff val="0"/>
                </a:prstClr>
              </a:solidFill>
              <a:effectLst/>
              <a:latin typeface="Calibri" panose="020F0502020204030204"/>
              <a:ea typeface="+mn-ea"/>
              <a:cs typeface="+mn-cs"/>
            </a:rPr>
            <a:t>Ēnošana darbā</a:t>
          </a:r>
        </a:p>
        <a:p>
          <a:pPr marL="228600" lvl="1" indent="-228600" algn="l" defTabSz="1066800">
            <a:lnSpc>
              <a:spcPct val="90000"/>
            </a:lnSpc>
            <a:spcBef>
              <a:spcPct val="0"/>
            </a:spcBef>
            <a:spcAft>
              <a:spcPct val="15000"/>
            </a:spcAft>
            <a:buFont typeface="Arial" panose="020B0604020202020204" pitchFamily="34" charset="0"/>
            <a:buChar char="•"/>
          </a:pPr>
          <a:r>
            <a:rPr lang="lv-LV" sz="2400" b="1" kern="1200" dirty="0">
              <a:solidFill>
                <a:prstClr val="black">
                  <a:hueOff val="0"/>
                  <a:satOff val="0"/>
                  <a:lumOff val="0"/>
                  <a:alphaOff val="0"/>
                </a:prstClr>
              </a:solidFill>
              <a:effectLst/>
              <a:latin typeface="Calibri" panose="020F0502020204030204"/>
              <a:ea typeface="+mn-ea"/>
              <a:cs typeface="+mn-cs"/>
            </a:rPr>
            <a:t>Norīkojumi mācīšanai</a:t>
          </a:r>
        </a:p>
      </dsp:txBody>
      <dsp:txXfrm rot="5400000">
        <a:off x="4851" y="1225224"/>
        <a:ext cx="3667870" cy="3675671"/>
      </dsp:txXfrm>
    </dsp:sp>
    <dsp:sp modelId="{B577F14A-1438-4ED3-ABB6-C05D7544CD93}">
      <dsp:nvSpPr>
        <dsp:cNvPr id="0" name=""/>
        <dsp:cNvSpPr/>
      </dsp:nvSpPr>
      <dsp:spPr>
        <a:xfrm rot="16200000">
          <a:off x="2917539" y="990997"/>
          <a:ext cx="6126119" cy="414412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0" tIns="0" rIns="279400" bIns="0" numCol="1" spcCol="1270" anchor="t" anchorCtr="0">
          <a:noAutofit/>
        </a:bodyPr>
        <a:lstStyle/>
        <a:p>
          <a:pPr marL="0" lvl="0" indent="0" algn="l" defTabSz="1955800">
            <a:lnSpc>
              <a:spcPct val="90000"/>
            </a:lnSpc>
            <a:spcBef>
              <a:spcPct val="0"/>
            </a:spcBef>
            <a:spcAft>
              <a:spcPct val="35000"/>
            </a:spcAft>
            <a:buNone/>
          </a:pPr>
          <a:r>
            <a:rPr lang="lv-LV" sz="4400" kern="1200" dirty="0"/>
            <a:t>Aktivitātes pieaugušo izglītojamiem</a:t>
          </a:r>
        </a:p>
        <a:p>
          <a:pPr marL="228600" lvl="1" indent="-228600" algn="l" defTabSz="1066800">
            <a:lnSpc>
              <a:spcPct val="90000"/>
            </a:lnSpc>
            <a:spcBef>
              <a:spcPct val="0"/>
            </a:spcBef>
            <a:spcAft>
              <a:spcPct val="15000"/>
            </a:spcAft>
            <a:buChar char="•"/>
          </a:pPr>
          <a:r>
            <a:rPr lang="lv-LV" sz="2400" b="1" kern="1200" dirty="0">
              <a:solidFill>
                <a:schemeClr val="tx1"/>
              </a:solidFill>
              <a:effectLst/>
              <a:latin typeface="Calibri" panose="020F0502020204030204"/>
              <a:ea typeface="+mn-ea"/>
              <a:cs typeface="+mn-cs"/>
            </a:rPr>
            <a:t>Pieaugušo grupas mācību mobilitāte</a:t>
          </a:r>
          <a:endParaRPr lang="lv-LV" sz="2400" kern="1200" dirty="0">
            <a:solidFill>
              <a:schemeClr val="tx1"/>
            </a:solidFill>
          </a:endParaRPr>
        </a:p>
        <a:p>
          <a:pPr marL="228600" lvl="1" indent="-228600" algn="l" defTabSz="1066800">
            <a:lnSpc>
              <a:spcPct val="90000"/>
            </a:lnSpc>
            <a:spcBef>
              <a:spcPct val="0"/>
            </a:spcBef>
            <a:spcAft>
              <a:spcPct val="15000"/>
            </a:spcAft>
            <a:buChar char="•"/>
          </a:pPr>
          <a:r>
            <a:rPr lang="lv-LV" sz="2400" b="1" kern="1200" dirty="0">
              <a:solidFill>
                <a:schemeClr val="tx1"/>
              </a:solidFill>
              <a:effectLst/>
              <a:latin typeface="Calibri" panose="020F0502020204030204"/>
              <a:ea typeface="+mn-ea"/>
              <a:cs typeface="+mn-cs"/>
            </a:rPr>
            <a:t>Pieaugušo individuālā mācību mobilitāte</a:t>
          </a:r>
          <a:endParaRPr lang="lv-LV" sz="2400" kern="1200" dirty="0">
            <a:solidFill>
              <a:schemeClr val="tx1"/>
            </a:solidFill>
          </a:endParaRPr>
        </a:p>
      </dsp:txBody>
      <dsp:txXfrm rot="5400000">
        <a:off x="3908537" y="1225223"/>
        <a:ext cx="4144123" cy="3675671"/>
      </dsp:txXfrm>
    </dsp:sp>
    <dsp:sp modelId="{709E7170-DB02-423A-B5D9-4689E6E2D9CC}">
      <dsp:nvSpPr>
        <dsp:cNvPr id="0" name=""/>
        <dsp:cNvSpPr/>
      </dsp:nvSpPr>
      <dsp:spPr>
        <a:xfrm rot="16200000">
          <a:off x="6797518" y="1490957"/>
          <a:ext cx="6126119" cy="314420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0" tIns="0" rIns="279400" bIns="0" numCol="1" spcCol="1270" anchor="t" anchorCtr="0">
          <a:noAutofit/>
        </a:bodyPr>
        <a:lstStyle/>
        <a:p>
          <a:pPr marL="0" lvl="0" indent="0" algn="l" defTabSz="1955800">
            <a:lnSpc>
              <a:spcPct val="90000"/>
            </a:lnSpc>
            <a:spcBef>
              <a:spcPct val="0"/>
            </a:spcBef>
            <a:spcAft>
              <a:spcPct val="35000"/>
            </a:spcAft>
            <a:buNone/>
          </a:pPr>
          <a:r>
            <a:rPr lang="lv-LV" sz="4400" kern="1200" dirty="0"/>
            <a:t>Citas aktivitātes</a:t>
          </a:r>
        </a:p>
        <a:p>
          <a:pPr marL="228600" lvl="1" indent="-228600" algn="l" defTabSz="1066800">
            <a:lnSpc>
              <a:spcPct val="90000"/>
            </a:lnSpc>
            <a:spcBef>
              <a:spcPct val="0"/>
            </a:spcBef>
            <a:spcAft>
              <a:spcPct val="15000"/>
            </a:spcAft>
            <a:buChar char="•"/>
          </a:pPr>
          <a:r>
            <a:rPr lang="lv-LV" sz="2400" b="1" kern="1200" dirty="0">
              <a:solidFill>
                <a:prstClr val="black">
                  <a:hueOff val="0"/>
                  <a:satOff val="0"/>
                  <a:lumOff val="0"/>
                  <a:alphaOff val="0"/>
                </a:prstClr>
              </a:solidFill>
              <a:effectLst/>
              <a:latin typeface="Calibri" panose="020F0502020204030204"/>
              <a:ea typeface="+mn-ea"/>
              <a:cs typeface="+mn-cs"/>
            </a:rPr>
            <a:t>Ekspertu uzņemšana</a:t>
          </a:r>
        </a:p>
        <a:p>
          <a:pPr marL="228600" lvl="1" indent="-228600" algn="l" defTabSz="1066800">
            <a:lnSpc>
              <a:spcPct val="90000"/>
            </a:lnSpc>
            <a:spcBef>
              <a:spcPct val="0"/>
            </a:spcBef>
            <a:spcAft>
              <a:spcPct val="15000"/>
            </a:spcAft>
            <a:buChar char="•"/>
          </a:pPr>
          <a:r>
            <a:rPr lang="lv-LV" sz="2400" b="1" kern="1200" dirty="0">
              <a:solidFill>
                <a:prstClr val="black">
                  <a:hueOff val="0"/>
                  <a:satOff val="0"/>
                  <a:lumOff val="0"/>
                  <a:alphaOff val="0"/>
                </a:prstClr>
              </a:solidFill>
              <a:effectLst/>
              <a:latin typeface="Calibri" panose="020F0502020204030204"/>
              <a:ea typeface="+mn-ea"/>
              <a:cs typeface="+mn-cs"/>
            </a:rPr>
            <a:t>Skolotāju un pedagogu uzņemšana praksē</a:t>
          </a:r>
        </a:p>
        <a:p>
          <a:pPr marL="228600" lvl="1" indent="-228600" algn="l" defTabSz="1066800">
            <a:lnSpc>
              <a:spcPct val="90000"/>
            </a:lnSpc>
            <a:spcBef>
              <a:spcPct val="0"/>
            </a:spcBef>
            <a:spcAft>
              <a:spcPct val="15000"/>
            </a:spcAft>
            <a:buChar char="•"/>
          </a:pPr>
          <a:r>
            <a:rPr lang="lv-LV" sz="2400" b="1" kern="1200" dirty="0">
              <a:solidFill>
                <a:prstClr val="black">
                  <a:hueOff val="0"/>
                  <a:satOff val="0"/>
                  <a:lumOff val="0"/>
                  <a:alphaOff val="0"/>
                </a:prstClr>
              </a:solidFill>
              <a:effectLst/>
              <a:latin typeface="Calibri" panose="020F0502020204030204"/>
              <a:ea typeface="+mn-ea"/>
              <a:cs typeface="+mn-cs"/>
            </a:rPr>
            <a:t>Sagatavošanās vizītes  </a:t>
          </a:r>
        </a:p>
      </dsp:txBody>
      <dsp:txXfrm rot="5400000">
        <a:off x="8288476" y="1225223"/>
        <a:ext cx="3144203" cy="3675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C7E86-18C0-4DEF-B29A-CD8F6968FC74}">
      <dsp:nvSpPr>
        <dsp:cNvPr id="0" name=""/>
        <dsp:cNvSpPr/>
      </dsp:nvSpPr>
      <dsp:spPr>
        <a:xfrm>
          <a:off x="0" y="0"/>
          <a:ext cx="11061700" cy="20584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295D68-6622-479D-AD1F-BB33676ECAD0}">
      <dsp:nvSpPr>
        <dsp:cNvPr id="0" name=""/>
        <dsp:cNvSpPr/>
      </dsp:nvSpPr>
      <dsp:spPr>
        <a:xfrm>
          <a:off x="891606" y="274462"/>
          <a:ext cx="2157787" cy="1509546"/>
        </a:xfrm>
        <a:prstGeom prst="roundRect">
          <a:avLst>
            <a:gd name="adj" fmla="val 10000"/>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13A8A-183D-478B-B528-ED4027B22188}">
      <dsp:nvSpPr>
        <dsp:cNvPr id="0" name=""/>
        <dsp:cNvSpPr/>
      </dsp:nvSpPr>
      <dsp:spPr>
        <a:xfrm rot="10800000">
          <a:off x="332912" y="2058471"/>
          <a:ext cx="3275176"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rgbClr val="FF0000"/>
              </a:solidFill>
              <a:latin typeface="+mn-lt"/>
            </a:rPr>
            <a:t>Iekļaušana un daudzveidība</a:t>
          </a:r>
          <a:r>
            <a:rPr lang="lv-LV" sz="1600" kern="1200" dirty="0">
              <a:solidFill>
                <a:schemeClr val="tx1"/>
              </a:solidFill>
              <a:latin typeface="+mn-lt"/>
            </a:rPr>
            <a:t> – vērsta iesaistīt </a:t>
          </a:r>
          <a:r>
            <a:rPr lang="lv-LV" sz="1600" b="1" kern="1200" dirty="0">
              <a:solidFill>
                <a:schemeClr val="tx1"/>
              </a:solidFill>
              <a:latin typeface="+mn-lt"/>
            </a:rPr>
            <a:t>dalībniekus ar mazāk iespējām</a:t>
          </a:r>
          <a:r>
            <a:rPr lang="lv-LV" sz="1600" kern="1200" dirty="0">
              <a:solidFill>
                <a:schemeClr val="tx1"/>
              </a:solidFill>
              <a:latin typeface="+mn-lt"/>
            </a:rPr>
            <a:t>, tostarp, dalībniekus ar īpašām vajadzībām, veselības problēmām; padarīt pieejamāku izglītības sistēmu, pārvarēt kultūras, sociālās, ekonomiskās, ģeogrāfiskās barjeras, novērst diskrimināciju.</a:t>
          </a:r>
          <a:endParaRPr lang="lv-LV" sz="1600" kern="1200" dirty="0"/>
        </a:p>
      </dsp:txBody>
      <dsp:txXfrm rot="10800000">
        <a:off x="410285" y="2058471"/>
        <a:ext cx="3120430" cy="2438537"/>
      </dsp:txXfrm>
    </dsp:sp>
    <dsp:sp modelId="{D930DCB9-A8E9-4638-BFBF-F9400F950A49}">
      <dsp:nvSpPr>
        <dsp:cNvPr id="0" name=""/>
        <dsp:cNvSpPr/>
      </dsp:nvSpPr>
      <dsp:spPr>
        <a:xfrm>
          <a:off x="3823867" y="274462"/>
          <a:ext cx="2157787" cy="1509546"/>
        </a:xfrm>
        <a:prstGeom prst="roundRect">
          <a:avLst>
            <a:gd name="adj" fmla="val 10000"/>
          </a:avLst>
        </a:prstGeom>
        <a:blipFill rotWithShape="1">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D579F-C323-435E-9CF2-02C2EC1ED02F}">
      <dsp:nvSpPr>
        <dsp:cNvPr id="0" name=""/>
        <dsp:cNvSpPr/>
      </dsp:nvSpPr>
      <dsp:spPr>
        <a:xfrm rot="10800000">
          <a:off x="3823867" y="2058471"/>
          <a:ext cx="2157787"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chemeClr val="accent1">
                  <a:lumMod val="40000"/>
                  <a:lumOff val="60000"/>
                </a:schemeClr>
              </a:solidFill>
              <a:latin typeface="+mn-lt"/>
            </a:rPr>
            <a:t>Digitālā pārveide</a:t>
          </a:r>
          <a:r>
            <a:rPr lang="lv-LV" sz="1600" kern="1200" dirty="0">
              <a:solidFill>
                <a:schemeClr val="accent1">
                  <a:lumMod val="40000"/>
                  <a:lumOff val="60000"/>
                </a:schemeClr>
              </a:solidFill>
              <a:latin typeface="+mn-lt"/>
            </a:rPr>
            <a:t> </a:t>
          </a:r>
          <a:r>
            <a:rPr lang="lv-LV" sz="1600" kern="1200" dirty="0">
              <a:solidFill>
                <a:schemeClr val="tx1"/>
              </a:solidFill>
              <a:latin typeface="+mn-lt"/>
            </a:rPr>
            <a:t>– veicināt digitālo tehnoloģiju izmantošanu mācīšanā un mācībās; attīstīt digitālās prasmes.</a:t>
          </a:r>
          <a:endParaRPr lang="lv-LV" sz="1600" kern="1200" dirty="0"/>
        </a:p>
      </dsp:txBody>
      <dsp:txXfrm rot="10800000">
        <a:off x="3890226" y="2058471"/>
        <a:ext cx="2025069" cy="2449551"/>
      </dsp:txXfrm>
    </dsp:sp>
    <dsp:sp modelId="{B9084CEB-657D-4341-8E50-1CB8ECCE81FA}">
      <dsp:nvSpPr>
        <dsp:cNvPr id="0" name=""/>
        <dsp:cNvSpPr/>
      </dsp:nvSpPr>
      <dsp:spPr>
        <a:xfrm>
          <a:off x="6197433" y="274462"/>
          <a:ext cx="2157787" cy="1509546"/>
        </a:xfrm>
        <a:prstGeom prst="roundRect">
          <a:avLst>
            <a:gd name="adj" fmla="val 10000"/>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2C537-8274-469D-82D1-B4DB793BD4F3}">
      <dsp:nvSpPr>
        <dsp:cNvPr id="0" name=""/>
        <dsp:cNvSpPr/>
      </dsp:nvSpPr>
      <dsp:spPr>
        <a:xfrm rot="10800000">
          <a:off x="6197433" y="2058471"/>
          <a:ext cx="2157787"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rgbClr val="00B050"/>
              </a:solidFill>
              <a:latin typeface="+mn-lt"/>
            </a:rPr>
            <a:t>Vide un cīņa pret klimata pārmaiņām </a:t>
          </a:r>
          <a:r>
            <a:rPr lang="lv-LV" sz="1600" kern="1200" dirty="0">
              <a:solidFill>
                <a:schemeClr val="tx1"/>
              </a:solidFill>
              <a:latin typeface="+mn-lt"/>
            </a:rPr>
            <a:t>– veidot zināšanas, prasmes un attieksmi par klimata pārmaiņām un ilgtspējīgu attīstību. </a:t>
          </a:r>
          <a:endParaRPr lang="lv-LV" sz="1600" kern="1200" dirty="0"/>
        </a:p>
      </dsp:txBody>
      <dsp:txXfrm rot="10800000">
        <a:off x="6263792" y="2058471"/>
        <a:ext cx="2025069" cy="2449551"/>
      </dsp:txXfrm>
    </dsp:sp>
    <dsp:sp modelId="{FE44F86A-1972-41A4-B3F5-737BA13E9902}">
      <dsp:nvSpPr>
        <dsp:cNvPr id="0" name=""/>
        <dsp:cNvSpPr/>
      </dsp:nvSpPr>
      <dsp:spPr>
        <a:xfrm>
          <a:off x="8571000" y="274462"/>
          <a:ext cx="2157787" cy="1509546"/>
        </a:xfrm>
        <a:prstGeom prst="roundRect">
          <a:avLst>
            <a:gd name="adj" fmla="val 10000"/>
          </a:avLst>
        </a:prstGeom>
        <a:blipFill rotWithShape="1">
          <a:blip xmlns:r="http://schemas.openxmlformats.org/officeDocument/2006/relationships" r:embed="rId4"/>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34D95D-35E8-458B-A83D-83D9AB260F46}">
      <dsp:nvSpPr>
        <dsp:cNvPr id="0" name=""/>
        <dsp:cNvSpPr/>
      </dsp:nvSpPr>
      <dsp:spPr>
        <a:xfrm rot="10800000">
          <a:off x="8605028" y="2007675"/>
          <a:ext cx="2157787"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chemeClr val="accent4">
                  <a:lumMod val="75000"/>
                </a:schemeClr>
              </a:solidFill>
              <a:latin typeface="+mn-lt"/>
            </a:rPr>
            <a:t>Līdzdalība demokrātiskajos procesos</a:t>
          </a:r>
          <a:r>
            <a:rPr lang="lv-LV" sz="1600" b="1" kern="1200" dirty="0">
              <a:solidFill>
                <a:srgbClr val="FFFF00"/>
              </a:solidFill>
              <a:latin typeface="+mn-lt"/>
            </a:rPr>
            <a:t> </a:t>
          </a:r>
          <a:r>
            <a:rPr lang="lv-LV" sz="1600" kern="1200" dirty="0">
              <a:solidFill>
                <a:schemeClr val="tx1"/>
              </a:solidFill>
              <a:latin typeface="+mn-lt"/>
            </a:rPr>
            <a:t>– vairot zināšanas par Eiropas Savienību, atbalstīt sociālu un pilsonisku iesaistīšanos.</a:t>
          </a:r>
          <a:endParaRPr lang="lv-LV" sz="1600" kern="1200" dirty="0"/>
        </a:p>
      </dsp:txBody>
      <dsp:txXfrm rot="10800000">
        <a:off x="8671387" y="2007675"/>
        <a:ext cx="2025069" cy="244955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84DA-EBF2-4D8F-BC44-42AE3F919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59564DD6-AD87-43AF-8D7F-932E9CA84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FA390FB-6072-41C0-B91A-3298EBF04958}"/>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5" name="Footer Placeholder 4">
            <a:extLst>
              <a:ext uri="{FF2B5EF4-FFF2-40B4-BE49-F238E27FC236}">
                <a16:creationId xmlns:a16="http://schemas.microsoft.com/office/drawing/2014/main" id="{BBB3F568-999E-427C-A3B9-7344EF09943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E80FAB-66AF-484D-AD18-DBB3ED6DB7A9}"/>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189288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3C42-AF90-4C97-97DC-EFBB78AAE5C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87CE3D9-19E0-4CD4-B298-F8B0F67F6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9459422-BEBC-44E9-AD82-35DCB6244E94}"/>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5" name="Footer Placeholder 4">
            <a:extLst>
              <a:ext uri="{FF2B5EF4-FFF2-40B4-BE49-F238E27FC236}">
                <a16:creationId xmlns:a16="http://schemas.microsoft.com/office/drawing/2014/main" id="{E06EBD0C-34E0-4613-A819-AFD5DCD909B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6303055-DBCD-4193-AA45-5CD0D5D695B2}"/>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143037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96BAE-B455-4ED9-B803-3A7BC1A7E4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C631909-D194-4C67-A203-2A4E01988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53BBF62-08C9-4E17-A05F-C53AA2AD7EFF}"/>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5" name="Footer Placeholder 4">
            <a:extLst>
              <a:ext uri="{FF2B5EF4-FFF2-40B4-BE49-F238E27FC236}">
                <a16:creationId xmlns:a16="http://schemas.microsoft.com/office/drawing/2014/main" id="{BF0121BD-167C-431C-BCD1-168C61AB3E8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84DFC61-8309-4261-BD95-0F452650D559}"/>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400386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C87E-1F7C-4383-87A6-323236E31C18}"/>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496FCFCE-1DBE-4889-942B-149D7DBE1054}"/>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4" name="Footer Placeholder 3">
            <a:extLst>
              <a:ext uri="{FF2B5EF4-FFF2-40B4-BE49-F238E27FC236}">
                <a16:creationId xmlns:a16="http://schemas.microsoft.com/office/drawing/2014/main" id="{334387DC-24E3-4C8D-B8B3-F9AAEA2C3DB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7934635C-E7DD-4224-B7EC-EEED36D09AB2}"/>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33051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B741-982A-4040-8ED6-19E58900E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3CB08F3-11BB-4A12-BD99-079BE844D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1553337-DCE8-49D2-846C-152714E701FD}"/>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5" name="Footer Placeholder 4">
            <a:extLst>
              <a:ext uri="{FF2B5EF4-FFF2-40B4-BE49-F238E27FC236}">
                <a16:creationId xmlns:a16="http://schemas.microsoft.com/office/drawing/2014/main" id="{B7E63A8B-5AA5-48AC-BF0D-AE3C6B52D75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5145F9D-FC08-4BE7-835B-13D521906BED}"/>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40522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10C9-F179-463F-9BA2-79C9EC5DBF2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E967314-5B31-4DF5-8D2F-D083F51E0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E1138D1-A58E-4E27-89DA-EF5F0F826933}"/>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5" name="Footer Placeholder 4">
            <a:extLst>
              <a:ext uri="{FF2B5EF4-FFF2-40B4-BE49-F238E27FC236}">
                <a16:creationId xmlns:a16="http://schemas.microsoft.com/office/drawing/2014/main" id="{E1842561-09DD-4EB5-8F9E-AEDF948B8F6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12D7196-F0B8-49B8-82BF-03C4384F7D0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34134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7175-AD75-4EFB-A266-B5A0654B7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F66E376-26CA-4041-879A-EE83AA6E6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D3EEE-BCAA-4FBF-8D9C-46A62007DA93}"/>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5" name="Footer Placeholder 4">
            <a:extLst>
              <a:ext uri="{FF2B5EF4-FFF2-40B4-BE49-F238E27FC236}">
                <a16:creationId xmlns:a16="http://schemas.microsoft.com/office/drawing/2014/main" id="{F8611B56-3E0D-424F-81AB-BBACA78AE4C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14CAFF-7A3A-4537-A958-6C56AFDA97D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46768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77CA-47C3-4D62-9B6D-ABCAE1B1206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62C1ED5-E481-4AAC-81DB-BD217EC64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69C90A3-86B8-45D2-91C9-1D5187F5B9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B993146-46C6-427E-AC55-3FF0D5936815}"/>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6" name="Footer Placeholder 5">
            <a:extLst>
              <a:ext uri="{FF2B5EF4-FFF2-40B4-BE49-F238E27FC236}">
                <a16:creationId xmlns:a16="http://schemas.microsoft.com/office/drawing/2014/main" id="{4635CCD1-7A60-4489-B743-734B92E739D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74C7B17-8597-4BA0-B8B8-59C536872A7C}"/>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41515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6FEB-E374-4EA7-9DB5-E8D5E6544AC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1BBDD5C-C243-486E-8374-6AE07FDE8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7EB57B-92E9-4578-BA5A-7095710D1B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5D90938-2DF6-4EB3-9A2D-9F46C9CE8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A772D-1F27-48A1-8863-BB7440242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AF005C2-7D72-4322-AD81-17B752FF8196}"/>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8" name="Footer Placeholder 7">
            <a:extLst>
              <a:ext uri="{FF2B5EF4-FFF2-40B4-BE49-F238E27FC236}">
                <a16:creationId xmlns:a16="http://schemas.microsoft.com/office/drawing/2014/main" id="{83045E20-C425-4A2D-98F8-0CD0C985C5D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D9CD8EE-80E0-4390-89C9-D3F41EBFA373}"/>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811330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9403-5CED-4FAC-A8FE-C0C00804F61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EFE6BE1-2A28-4B0A-AA0E-6806087B77D4}"/>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4" name="Footer Placeholder 3">
            <a:extLst>
              <a:ext uri="{FF2B5EF4-FFF2-40B4-BE49-F238E27FC236}">
                <a16:creationId xmlns:a16="http://schemas.microsoft.com/office/drawing/2014/main" id="{9230E878-4976-4FE9-84D9-F14A3F4A483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3DDC905-9829-4EE6-AD2E-7EBF7D4FF4C2}"/>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425908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F8021-F019-478D-B961-32202D6BF5E3}"/>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3" name="Footer Placeholder 2">
            <a:extLst>
              <a:ext uri="{FF2B5EF4-FFF2-40B4-BE49-F238E27FC236}">
                <a16:creationId xmlns:a16="http://schemas.microsoft.com/office/drawing/2014/main" id="{0E69D035-62CD-4A42-B1C3-9D288D09159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B6BDABD-81E3-45E1-A1F9-9007A2DB112B}"/>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53699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6FE2-2658-497C-9A2D-AC3F3188B7F4}"/>
              </a:ext>
            </a:extLst>
          </p:cNvPr>
          <p:cNvSpPr>
            <a:spLocks noGrp="1"/>
          </p:cNvSpPr>
          <p:nvPr>
            <p:ph type="title"/>
          </p:nvPr>
        </p:nvSpPr>
        <p:spPr/>
        <p:txBody>
          <a:bodyPr/>
          <a:lstStyle>
            <a:lvl1pPr>
              <a:defRPr b="1">
                <a:solidFill>
                  <a:srgbClr val="007FC7"/>
                </a:solidFill>
                <a:latin typeface="Verdana" panose="020B0604030504040204" pitchFamily="34" charset="0"/>
                <a:ea typeface="Verdana" panose="020B0604030504040204" pitchFamily="34" charset="0"/>
              </a:defRPr>
            </a:lvl1p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149404BB-9766-4179-B958-F91A2CD2E495}"/>
              </a:ext>
            </a:extLst>
          </p:cNvPr>
          <p:cNvSpPr>
            <a:spLocks noGrp="1"/>
          </p:cNvSpPr>
          <p:nvPr>
            <p:ph idx="1"/>
          </p:nvPr>
        </p:nvSpPr>
        <p:spPr/>
        <p:txBody>
          <a:bodyPr/>
          <a:lstStyle>
            <a:lvl1pPr>
              <a:defRPr>
                <a:solidFill>
                  <a:schemeClr val="tx1">
                    <a:lumMod val="65000"/>
                    <a:lumOff val="35000"/>
                  </a:schemeClr>
                </a:solidFill>
                <a:latin typeface="Verdana" panose="020B0604030504040204" pitchFamily="34" charset="0"/>
                <a:ea typeface="Verdana" panose="020B0604030504040204" pitchFamily="34" charset="0"/>
              </a:defRPr>
            </a:lvl1pPr>
            <a:lvl2pPr>
              <a:defRPr>
                <a:solidFill>
                  <a:schemeClr val="bg2">
                    <a:lumMod val="50000"/>
                  </a:schemeClr>
                </a:solidFill>
                <a:latin typeface="Verdana" panose="020B0604030504040204" pitchFamily="34" charset="0"/>
                <a:ea typeface="Verdana" panose="020B0604030504040204" pitchFamily="34" charset="0"/>
              </a:defRPr>
            </a:lvl2pPr>
            <a:lvl3pPr>
              <a:defRPr>
                <a:solidFill>
                  <a:schemeClr val="bg2">
                    <a:lumMod val="50000"/>
                  </a:schemeClr>
                </a:solidFill>
                <a:latin typeface="Verdana" panose="020B0604030504040204" pitchFamily="34" charset="0"/>
                <a:ea typeface="Verdana" panose="020B0604030504040204" pitchFamily="34" charset="0"/>
              </a:defRPr>
            </a:lvl3pPr>
            <a:lvl4pPr>
              <a:defRPr>
                <a:solidFill>
                  <a:schemeClr val="bg2">
                    <a:lumMod val="50000"/>
                  </a:schemeClr>
                </a:solidFill>
                <a:latin typeface="Verdana" panose="020B0604030504040204" pitchFamily="34" charset="0"/>
                <a:ea typeface="Verdana" panose="020B0604030504040204" pitchFamily="34" charset="0"/>
              </a:defRPr>
            </a:lvl4pPr>
            <a:lvl5pPr>
              <a:defRPr>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63FB3A79-773E-4771-AAD0-DBBD3EC47B86}"/>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5" name="Footer Placeholder 4">
            <a:extLst>
              <a:ext uri="{FF2B5EF4-FFF2-40B4-BE49-F238E27FC236}">
                <a16:creationId xmlns:a16="http://schemas.microsoft.com/office/drawing/2014/main" id="{8A15B3F3-83AB-4608-9150-41CF941B1EA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1860994-A5F7-46FA-874F-EDDFB6D12A7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902452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4DB6-1326-46D0-9870-95C1B0A5A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06EEA91-302E-4565-B4DE-9692379FE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A86A161-F8C6-49DD-9B2D-CBE8269C2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F9B56-8206-4A59-97BB-18477AED468E}"/>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6" name="Footer Placeholder 5">
            <a:extLst>
              <a:ext uri="{FF2B5EF4-FFF2-40B4-BE49-F238E27FC236}">
                <a16:creationId xmlns:a16="http://schemas.microsoft.com/office/drawing/2014/main" id="{B3E51FEB-9AD6-4235-9973-33F4ED4ADEE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3F01A46-CC65-47B8-95DB-3771E50387B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58713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22D-F7F8-4D29-A0D0-9C5B8C9D4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5F6E7DD-9D2D-4440-AE85-01F448C47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C33EE5D-1D16-471A-811A-02064CDDF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E1613-2E95-4822-ADCA-9EF436DFA347}"/>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6" name="Footer Placeholder 5">
            <a:extLst>
              <a:ext uri="{FF2B5EF4-FFF2-40B4-BE49-F238E27FC236}">
                <a16:creationId xmlns:a16="http://schemas.microsoft.com/office/drawing/2014/main" id="{EF3472C1-0171-48C4-82A0-251F8E2520E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EFC3D38-AFB3-4D62-A662-C092AF251145}"/>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1289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C40C-42A7-4037-B5B6-1D384483190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0CBE0980-976A-4FC1-8B55-938E5C14C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1BA6895-53DC-4DCE-982D-D30458E5F5F8}"/>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5" name="Footer Placeholder 4">
            <a:extLst>
              <a:ext uri="{FF2B5EF4-FFF2-40B4-BE49-F238E27FC236}">
                <a16:creationId xmlns:a16="http://schemas.microsoft.com/office/drawing/2014/main" id="{8E959ACD-DA7D-442B-94A3-6BF64A2D7EE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4B8AD3A-5D3C-4D11-8177-0088529A30D6}"/>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49190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92DB6-F01A-44AA-8181-3AA10ACC7C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1F32ED94-4DA8-42BA-B26C-87CB90232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9BEC5D7-A35A-4DA9-A65E-F2515C8CD9C9}"/>
              </a:ext>
            </a:extLst>
          </p:cNvPr>
          <p:cNvSpPr>
            <a:spLocks noGrp="1"/>
          </p:cNvSpPr>
          <p:nvPr>
            <p:ph type="dt" sz="half" idx="10"/>
          </p:nvPr>
        </p:nvSpPr>
        <p:spPr/>
        <p:txBody>
          <a:bodyPr/>
          <a:lstStyle/>
          <a:p>
            <a:fld id="{FA6C430A-27AB-4CA6-8326-B247E4628C2D}" type="datetimeFigureOut">
              <a:rPr lang="lv-LV" smtClean="0"/>
              <a:t>07.09.2022</a:t>
            </a:fld>
            <a:endParaRPr lang="lv-LV"/>
          </a:p>
        </p:txBody>
      </p:sp>
      <p:sp>
        <p:nvSpPr>
          <p:cNvPr id="5" name="Footer Placeholder 4">
            <a:extLst>
              <a:ext uri="{FF2B5EF4-FFF2-40B4-BE49-F238E27FC236}">
                <a16:creationId xmlns:a16="http://schemas.microsoft.com/office/drawing/2014/main" id="{8D52199A-B254-4503-9464-1CFD0BE38B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746EADE-5D04-4CA0-BE95-BBFC3CAE6797}"/>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15737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BD23-4C3E-4763-AE77-E94278F92D76}"/>
              </a:ext>
            </a:extLst>
          </p:cNvPr>
          <p:cNvSpPr>
            <a:spLocks noGrp="1"/>
          </p:cNvSpPr>
          <p:nvPr>
            <p:ph type="title"/>
          </p:nvPr>
        </p:nvSpPr>
        <p:spPr>
          <a:xfrm>
            <a:off x="831850" y="1709738"/>
            <a:ext cx="10515600" cy="2852737"/>
          </a:xfrm>
        </p:spPr>
        <p:txBody>
          <a:bodyPr anchor="b"/>
          <a:lstStyle>
            <a:lvl1pPr algn="ctr">
              <a:defRPr sz="6000" b="1">
                <a:solidFill>
                  <a:schemeClr val="bg1"/>
                </a:solidFill>
                <a:latin typeface="Roboto" panose="02000000000000000000" pitchFamily="2" charset="0"/>
                <a:ea typeface="Roboto" panose="02000000000000000000" pitchFamily="2" charset="0"/>
              </a:defRPr>
            </a:lvl1p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0EBE0D3B-7771-4285-ADC0-823972574A3E}"/>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50761E7-C78F-438B-9934-CA1D01891FB0}"/>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5" name="Footer Placeholder 4">
            <a:extLst>
              <a:ext uri="{FF2B5EF4-FFF2-40B4-BE49-F238E27FC236}">
                <a16:creationId xmlns:a16="http://schemas.microsoft.com/office/drawing/2014/main" id="{42EC62E6-9754-40E2-B6EE-866683D28BE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3D31E39-ACDB-40CF-8824-C5F49F42F19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4408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F990-9EAE-4871-A971-F042DB4C2B3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B80B5ED-DCAF-4A9B-B9C5-5306C1449D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1E6FDEB-4F43-466F-B641-CD0D18191B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B14C904C-BDD8-4BBE-A453-E570B03C9224}"/>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6" name="Footer Placeholder 5">
            <a:extLst>
              <a:ext uri="{FF2B5EF4-FFF2-40B4-BE49-F238E27FC236}">
                <a16:creationId xmlns:a16="http://schemas.microsoft.com/office/drawing/2014/main" id="{4569BC35-11CE-44C5-AA40-C57E6BD7D29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A259109-EB2B-4450-BEE1-5E02112ADFBF}"/>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06540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CA17-5038-44F4-A1CC-E0729DAFBD4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7D7DB18-C47D-42BE-8106-4CF178D5E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20455-F974-43B1-BBD4-9F84843C2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BD4E5AE-020F-463B-9C11-6248E5638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D0CF2-90C2-4DC0-B734-B81A5359B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DFDE433-3F20-42DE-85B5-00169D01E29C}"/>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8" name="Footer Placeholder 7">
            <a:extLst>
              <a:ext uri="{FF2B5EF4-FFF2-40B4-BE49-F238E27FC236}">
                <a16:creationId xmlns:a16="http://schemas.microsoft.com/office/drawing/2014/main" id="{3A3B24FC-74ED-4E27-9559-A66E4228523C}"/>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510D80F-AA20-4D1D-9B87-8DE614C0FE18}"/>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51470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9442-CFE4-489A-AC60-B44A0AA7BA7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BE9247D-CC94-4198-B129-231BC150628A}"/>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4" name="Footer Placeholder 3">
            <a:extLst>
              <a:ext uri="{FF2B5EF4-FFF2-40B4-BE49-F238E27FC236}">
                <a16:creationId xmlns:a16="http://schemas.microsoft.com/office/drawing/2014/main" id="{BDB23195-8C3E-4813-8949-80038AD9A7F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15875E9-F157-40D8-B82A-B99C7AB6569A}"/>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388155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C70EC-C822-4DB9-97B5-A01B2708ED55}"/>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3" name="Footer Placeholder 2">
            <a:extLst>
              <a:ext uri="{FF2B5EF4-FFF2-40B4-BE49-F238E27FC236}">
                <a16:creationId xmlns:a16="http://schemas.microsoft.com/office/drawing/2014/main" id="{E20EF178-BDA2-4E9F-BB33-298AF84C279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5EB37B4-3D12-43DE-8482-C56DF5C83B4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59923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FBA5-A2DF-4073-9742-A7D85D3DC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B76E2F8-FFAF-4C7C-810F-CD7670CA6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D7F92886-9EC3-4BEE-8AF6-35CCAF4FC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EEA07-707F-4990-80D7-C994C97C62BA}"/>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6" name="Footer Placeholder 5">
            <a:extLst>
              <a:ext uri="{FF2B5EF4-FFF2-40B4-BE49-F238E27FC236}">
                <a16:creationId xmlns:a16="http://schemas.microsoft.com/office/drawing/2014/main" id="{CE604A3E-AF16-4D43-9331-65F1B34B249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13B0B61-A067-4B95-AFF3-13DAA74F0137}"/>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60094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D1DD-7F36-4657-A502-F03760721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B7B13C7-4FB2-4288-8579-27622F426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E14AF39-9C8A-4C1D-AC44-48E5D7691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45F10-E8A9-4CCA-8FCF-CF63C5268656}"/>
              </a:ext>
            </a:extLst>
          </p:cNvPr>
          <p:cNvSpPr>
            <a:spLocks noGrp="1"/>
          </p:cNvSpPr>
          <p:nvPr>
            <p:ph type="dt" sz="half" idx="10"/>
          </p:nvPr>
        </p:nvSpPr>
        <p:spPr/>
        <p:txBody>
          <a:bodyPr/>
          <a:lstStyle/>
          <a:p>
            <a:fld id="{AC2CADB3-1A55-4D57-98CB-0BB06ED655CA}" type="datetimeFigureOut">
              <a:rPr lang="lv-LV" smtClean="0"/>
              <a:t>07.09.2022</a:t>
            </a:fld>
            <a:endParaRPr lang="lv-LV"/>
          </a:p>
        </p:txBody>
      </p:sp>
      <p:sp>
        <p:nvSpPr>
          <p:cNvPr id="6" name="Footer Placeholder 5">
            <a:extLst>
              <a:ext uri="{FF2B5EF4-FFF2-40B4-BE49-F238E27FC236}">
                <a16:creationId xmlns:a16="http://schemas.microsoft.com/office/drawing/2014/main" id="{42266186-4AED-4763-997B-140CA9FE1B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3E53404-708A-4272-A4F3-206BFDC93CA3}"/>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301712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E03BD-7DF6-4B95-AC81-23E0EEAA2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24B1ECC-1BE5-4BEF-BCBA-3F05FAE58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886C05-9017-4FAD-AC44-D183F1E71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CADB3-1A55-4D57-98CB-0BB06ED655CA}" type="datetimeFigureOut">
              <a:rPr lang="lv-LV" smtClean="0"/>
              <a:t>07.09.2022</a:t>
            </a:fld>
            <a:endParaRPr lang="lv-LV"/>
          </a:p>
        </p:txBody>
      </p:sp>
      <p:sp>
        <p:nvSpPr>
          <p:cNvPr id="5" name="Footer Placeholder 4">
            <a:extLst>
              <a:ext uri="{FF2B5EF4-FFF2-40B4-BE49-F238E27FC236}">
                <a16:creationId xmlns:a16="http://schemas.microsoft.com/office/drawing/2014/main" id="{E79C7123-1EC9-4A48-9CE9-084F8B2BE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C77041C8-C279-422C-AF10-CBDD678EC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BA7C6-117A-4A85-AA3E-5967C7590809}" type="slidenum">
              <a:rPr lang="lv-LV" smtClean="0"/>
              <a:t>‹#›</a:t>
            </a:fld>
            <a:endParaRPr lang="lv-LV"/>
          </a:p>
        </p:txBody>
      </p:sp>
    </p:spTree>
    <p:extLst>
      <p:ext uri="{BB962C8B-B14F-4D97-AF65-F5344CB8AC3E}">
        <p14:creationId xmlns:p14="http://schemas.microsoft.com/office/powerpoint/2010/main" val="3657726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56FFC-C687-4BFF-916B-C3B01BD59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41107E8-5F82-479E-8FCF-8CCADB3F7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781F162-4EC7-48C4-94FB-EECBD2132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C430A-27AB-4CA6-8326-B247E4628C2D}" type="datetimeFigureOut">
              <a:rPr lang="lv-LV" smtClean="0"/>
              <a:t>07.09.2022</a:t>
            </a:fld>
            <a:endParaRPr lang="lv-LV"/>
          </a:p>
        </p:txBody>
      </p:sp>
      <p:sp>
        <p:nvSpPr>
          <p:cNvPr id="5" name="Footer Placeholder 4">
            <a:extLst>
              <a:ext uri="{FF2B5EF4-FFF2-40B4-BE49-F238E27FC236}">
                <a16:creationId xmlns:a16="http://schemas.microsoft.com/office/drawing/2014/main" id="{C000AFE1-7D54-4FFA-A177-B96D5E238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6BA9C01D-0500-4C53-AFC2-505E8404C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C3BC7-B4E0-4F3C-B9C5-19E2498DEA08}" type="slidenum">
              <a:rPr lang="lv-LV" smtClean="0"/>
              <a:t>‹#›</a:t>
            </a:fld>
            <a:endParaRPr lang="lv-LV"/>
          </a:p>
        </p:txBody>
      </p:sp>
    </p:spTree>
    <p:extLst>
      <p:ext uri="{BB962C8B-B14F-4D97-AF65-F5344CB8AC3E}">
        <p14:creationId xmlns:p14="http://schemas.microsoft.com/office/powerpoint/2010/main" val="20220452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s://www.erasmusplus.lv/lat/izglitiba_un_macibas/erasmus_2021_2027/erasmus_akreditacija/organizaciju_saraksts/"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programmes/erasmus-plus/resources/documents/erasmus-quality-standards-mobility-projects-vet-adults-schools_en"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erasmusplus.lv/lat/izglitiba_un_macibas/erasmus_2021_2027/erasmus_akreditacija/"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erasmus-plus.ec.europa.eu/resources-and-tools/quality-standards-key-action-1"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ebgate.ec.europa.eu/app-forms/af-ui-opportunities/#/erasmus-plus/open-calls/field/31047628" TargetMode="External"/><Relationship Id="rId7" Type="http://schemas.openxmlformats.org/officeDocument/2006/relationships/hyperlink" Target="http://www.erasmusplus.lv/" TargetMode="External"/><Relationship Id="rId2" Type="http://schemas.openxmlformats.org/officeDocument/2006/relationships/hyperlink" Target="https://erasmus-plus.ec.europa.eu/document/erasmus-programme-guide-2022" TargetMode="External"/><Relationship Id="rId1" Type="http://schemas.openxmlformats.org/officeDocument/2006/relationships/slideLayout" Target="../slideLayouts/slideLayout14.xml"/><Relationship Id="rId6" Type="http://schemas.openxmlformats.org/officeDocument/2006/relationships/hyperlink" Target="https://erasmus-plus.ec.europa.eu/resources-and-tools/quality-standards-key-action-1" TargetMode="External"/><Relationship Id="rId5" Type="http://schemas.openxmlformats.org/officeDocument/2006/relationships/hyperlink" Target="https://erasmus-plus.ec.europa.eu/document/erasmus-quality-standards-mobility-projects-vet-adults-schools" TargetMode="External"/><Relationship Id="rId4" Type="http://schemas.openxmlformats.org/officeDocument/2006/relationships/hyperlink" Target="https://www.erasmusplus.lv/macibu-mobilitat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ivars.gorda@viaa.gov.lv"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programmes/erasmus-plus/resources/programme-guide_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rasmusplus.lv/sites/default/files/media_document/e_dalibtiesigie_2022_ka1_ae_izm.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1278-3C9A-4BE5-B0B8-12E6B439769A}"/>
              </a:ext>
            </a:extLst>
          </p:cNvPr>
          <p:cNvSpPr>
            <a:spLocks noGrp="1"/>
          </p:cNvSpPr>
          <p:nvPr>
            <p:ph type="ctrTitle"/>
          </p:nvPr>
        </p:nvSpPr>
        <p:spPr>
          <a:xfrm>
            <a:off x="1364609" y="2722010"/>
            <a:ext cx="9144000" cy="2387600"/>
          </a:xfrm>
        </p:spPr>
        <p:txBody>
          <a:bodyPr>
            <a:normAutofit fontScale="90000"/>
          </a:bodyPr>
          <a:lstStyle/>
          <a:p>
            <a:r>
              <a:rPr lang="lv-LV" b="1" i="0" dirty="0">
                <a:solidFill>
                  <a:schemeClr val="bg1">
                    <a:lumMod val="95000"/>
                  </a:schemeClr>
                </a:solidFill>
                <a:effectLst/>
                <a:latin typeface="Calibri Light" panose="020F0302020204030204" pitchFamily="34" charset="0"/>
              </a:rPr>
              <a:t>Erasmus+ 2022.gada konkurss - pieaugušo </a:t>
            </a:r>
            <a:r>
              <a:rPr lang="en-US" b="1" dirty="0" err="1">
                <a:solidFill>
                  <a:schemeClr val="bg1">
                    <a:lumMod val="95000"/>
                  </a:schemeClr>
                </a:solidFill>
                <a:latin typeface="Calibri Light" panose="020F0302020204030204" pitchFamily="34" charset="0"/>
              </a:rPr>
              <a:t>mobilit</a:t>
            </a:r>
            <a:r>
              <a:rPr lang="lv-LV" b="1" i="0" dirty="0">
                <a:solidFill>
                  <a:schemeClr val="bg1">
                    <a:lumMod val="95000"/>
                  </a:schemeClr>
                </a:solidFill>
                <a:effectLst/>
                <a:latin typeface="Calibri Light" panose="020F0302020204030204" pitchFamily="34" charset="0"/>
              </a:rPr>
              <a:t>ā</a:t>
            </a:r>
            <a:r>
              <a:rPr lang="en-US" b="1" i="0" dirty="0" err="1">
                <a:solidFill>
                  <a:schemeClr val="bg1">
                    <a:lumMod val="95000"/>
                  </a:schemeClr>
                </a:solidFill>
                <a:effectLst/>
                <a:latin typeface="Calibri Light" panose="020F0302020204030204" pitchFamily="34" charset="0"/>
              </a:rPr>
              <a:t>tes</a:t>
            </a:r>
            <a:r>
              <a:rPr lang="en-US" b="1" i="0" dirty="0">
                <a:solidFill>
                  <a:schemeClr val="bg1">
                    <a:lumMod val="95000"/>
                  </a:schemeClr>
                </a:solidFill>
                <a:effectLst/>
                <a:latin typeface="Calibri Light" panose="020F0302020204030204" pitchFamily="34" charset="0"/>
              </a:rPr>
              <a:t> </a:t>
            </a:r>
            <a:r>
              <a:rPr lang="lv-LV" b="1" i="0" dirty="0">
                <a:solidFill>
                  <a:schemeClr val="bg1">
                    <a:lumMod val="95000"/>
                  </a:schemeClr>
                </a:solidFill>
                <a:effectLst/>
                <a:latin typeface="Calibri Light" panose="020F0302020204030204" pitchFamily="34" charset="0"/>
              </a:rPr>
              <a:t>(KA1) izglītības sektorā</a:t>
            </a:r>
            <a:br>
              <a:rPr lang="lv-LV" b="1" i="0" dirty="0">
                <a:solidFill>
                  <a:schemeClr val="bg1">
                    <a:lumMod val="95000"/>
                  </a:schemeClr>
                </a:solidFill>
                <a:effectLst/>
                <a:latin typeface="Calibri Light" panose="020F0302020204030204" pitchFamily="34" charset="0"/>
              </a:rPr>
            </a:br>
            <a:r>
              <a:rPr lang="lv-LV" b="1" i="0" dirty="0">
                <a:solidFill>
                  <a:schemeClr val="bg1">
                    <a:lumMod val="95000"/>
                  </a:schemeClr>
                </a:solidFill>
                <a:effectLst/>
                <a:latin typeface="Calibri Light" panose="020F0302020204030204" pitchFamily="34" charset="0"/>
              </a:rPr>
              <a:t>2.kārta</a:t>
            </a:r>
            <a:br>
              <a:rPr lang="lv-LV" b="1" i="0" dirty="0">
                <a:solidFill>
                  <a:schemeClr val="bg1">
                    <a:lumMod val="95000"/>
                  </a:schemeClr>
                </a:solidFill>
                <a:effectLst/>
                <a:latin typeface="Calibri Light" panose="020F0302020204030204" pitchFamily="34" charset="0"/>
              </a:rPr>
            </a:br>
            <a:r>
              <a:rPr lang="lv-LV" sz="1600" b="1" i="0" dirty="0">
                <a:effectLst/>
                <a:latin typeface="Calibri Light" panose="020F0302020204030204" pitchFamily="34" charset="0"/>
              </a:rPr>
              <a:t>2022.gada </a:t>
            </a:r>
            <a:r>
              <a:rPr lang="lv-LV" sz="1600" b="1" dirty="0">
                <a:latin typeface="Calibri Light" panose="020F0302020204030204" pitchFamily="34" charset="0"/>
              </a:rPr>
              <a:t>25</a:t>
            </a:r>
            <a:r>
              <a:rPr lang="lv-LV" sz="1600" b="1" i="0" dirty="0">
                <a:effectLst/>
                <a:latin typeface="Calibri Light" panose="020F0302020204030204" pitchFamily="34" charset="0"/>
              </a:rPr>
              <a:t>.augusts</a:t>
            </a:r>
            <a:endParaRPr lang="lv-LV" sz="1600" b="1" dirty="0">
              <a:latin typeface="Roboto Bk" pitchFamily="2" charset="0"/>
              <a:ea typeface="Roboto Bk" pitchFamily="2" charset="0"/>
            </a:endParaRPr>
          </a:p>
        </p:txBody>
      </p:sp>
    </p:spTree>
    <p:extLst>
      <p:ext uri="{BB962C8B-B14F-4D97-AF65-F5344CB8AC3E}">
        <p14:creationId xmlns:p14="http://schemas.microsoft.com/office/powerpoint/2010/main" val="135059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8B12-7E20-4E5F-807E-8B17EF7A290C}"/>
              </a:ext>
            </a:extLst>
          </p:cNvPr>
          <p:cNvSpPr>
            <a:spLocks noGrp="1"/>
          </p:cNvSpPr>
          <p:nvPr>
            <p:ph type="title"/>
          </p:nvPr>
        </p:nvSpPr>
        <p:spPr/>
        <p:txBody>
          <a:bodyPr>
            <a:normAutofit/>
          </a:bodyPr>
          <a:lstStyle/>
          <a:p>
            <a:pPr algn="ctr"/>
            <a:r>
              <a:rPr lang="lv-LV" b="1" dirty="0">
                <a:solidFill>
                  <a:srgbClr val="007FC7"/>
                </a:solidFill>
                <a:latin typeface="Verdana" panose="020B0604030504040204" pitchFamily="34" charset="0"/>
                <a:ea typeface="Verdana" panose="020B0604030504040204" pitchFamily="34" charset="0"/>
              </a:rPr>
              <a:t>Mācību mobilitāte pieaugušo izglītojamiem</a:t>
            </a:r>
          </a:p>
        </p:txBody>
      </p:sp>
      <p:sp>
        <p:nvSpPr>
          <p:cNvPr id="3" name="Content Placeholder 2">
            <a:extLst>
              <a:ext uri="{FF2B5EF4-FFF2-40B4-BE49-F238E27FC236}">
                <a16:creationId xmlns:a16="http://schemas.microsoft.com/office/drawing/2014/main" id="{14286E81-42E5-4C4D-AB3A-A38E39DC4EA8}"/>
              </a:ext>
            </a:extLst>
          </p:cNvPr>
          <p:cNvSpPr>
            <a:spLocks noGrp="1"/>
          </p:cNvSpPr>
          <p:nvPr>
            <p:ph idx="1"/>
          </p:nvPr>
        </p:nvSpPr>
        <p:spPr>
          <a:xfrm>
            <a:off x="838199" y="1825625"/>
            <a:ext cx="10810875" cy="4351338"/>
          </a:xfrm>
        </p:spPr>
        <p:txBody>
          <a:bodyPr>
            <a:normAutofit fontScale="92500" lnSpcReduction="20000"/>
          </a:bodyPr>
          <a:lstStyle/>
          <a:p>
            <a:pPr marL="0" indent="0" algn="just">
              <a:buNone/>
            </a:pPr>
            <a:r>
              <a:rPr lang="lv-LV" sz="1800" b="1" dirty="0">
                <a:solidFill>
                  <a:srgbClr val="000000"/>
                </a:solidFill>
                <a:effectLst/>
                <a:latin typeface="Times New Roman" panose="02020603050405020304" pitchFamily="18" charset="0"/>
                <a:ea typeface="Times New Roman" panose="02020603050405020304" pitchFamily="18" charset="0"/>
              </a:rPr>
              <a:t>Pieaugušo izglītojamie </a:t>
            </a:r>
            <a:r>
              <a:rPr lang="lv-LV" sz="1800" dirty="0">
                <a:solidFill>
                  <a:srgbClr val="000000"/>
                </a:solidFill>
                <a:effectLst/>
                <a:latin typeface="Times New Roman" panose="02020603050405020304" pitchFamily="18" charset="0"/>
                <a:ea typeface="Times New Roman" panose="02020603050405020304" pitchFamily="18" charset="0"/>
              </a:rPr>
              <a:t>– Erasmus+ programmas pieaugušo izglītības individuālo mobilitāšu tvērumā ir persona, kura atgriežas izglītībā, lai turpinātu otrās iespējas izglītību (mācības pamata vai vidējās izglītības programmā (ne profesionālajā izglītībā), t.i., neklātienes, tālmācības, vakara), ir iesaistīta profesionālās pilnveides programmā, </a:t>
            </a:r>
            <a:r>
              <a:rPr lang="lv-LV" sz="1800" dirty="0">
                <a:effectLst/>
                <a:latin typeface="Times New Roman" panose="02020603050405020304" pitchFamily="18" charset="0"/>
                <a:ea typeface="Calibri" panose="020F0502020204030204" pitchFamily="34" charset="0"/>
              </a:rPr>
              <a:t>studiju modulī vai studiju kursā, </a:t>
            </a:r>
            <a:r>
              <a:rPr lang="lv-LV" sz="1800" dirty="0">
                <a:solidFill>
                  <a:srgbClr val="000000"/>
                </a:solidFill>
                <a:effectLst/>
                <a:latin typeface="Times New Roman" panose="02020603050405020304" pitchFamily="18" charset="0"/>
                <a:ea typeface="Times New Roman" panose="02020603050405020304" pitchFamily="18" charset="0"/>
              </a:rPr>
              <a:t>vai apgūst neformālās izglītības programmu, kā arī atbilst Erasmus+ 2022.gada konkursa programmas vadlīniju 411. </a:t>
            </a:r>
            <a:r>
              <a:rPr lang="lv-LV" sz="1800" dirty="0" err="1">
                <a:solidFill>
                  <a:srgbClr val="000000"/>
                </a:solidFill>
                <a:effectLst/>
                <a:latin typeface="Times New Roman" panose="02020603050405020304" pitchFamily="18" charset="0"/>
                <a:ea typeface="Times New Roman" panose="02020603050405020304" pitchFamily="18" charset="0"/>
              </a:rPr>
              <a:t>lpp</a:t>
            </a:r>
            <a:r>
              <a:rPr lang="lv-LV" sz="1800" dirty="0">
                <a:solidFill>
                  <a:srgbClr val="000000"/>
                </a:solidFill>
                <a:effectLst/>
                <a:latin typeface="Times New Roman" panose="02020603050405020304" pitchFamily="18" charset="0"/>
                <a:ea typeface="Times New Roman" panose="02020603050405020304" pitchFamily="18" charset="0"/>
              </a:rPr>
              <a:t> definīcijai par dalībniekiem, kuriem ir mazāk iespēju (prioritāri -  personas ar nepabeigtu vai pabeigtu pamatizglītību vai vispārējo vidējo izglītību (nav iegūta profesionālā vidējā izglītība vai augstāka izglītības pakāpe) vai personas, kuras nodarbinātas profesiju klasifikatora</a:t>
            </a:r>
            <a:r>
              <a:rPr lang="lv-LV" sz="1800" i="1" dirty="0">
                <a:solidFill>
                  <a:srgbClr val="000000"/>
                </a:solidFill>
                <a:effectLst/>
                <a:latin typeface="Times New Roman" panose="02020603050405020304" pitchFamily="18" charset="0"/>
                <a:ea typeface="Times New Roman" panose="02020603050405020304" pitchFamily="18" charset="0"/>
              </a:rPr>
              <a:t> </a:t>
            </a:r>
            <a:r>
              <a:rPr lang="lv-LV" sz="1800" dirty="0">
                <a:solidFill>
                  <a:srgbClr val="000000"/>
                </a:solidFill>
                <a:effectLst/>
                <a:latin typeface="Times New Roman" panose="02020603050405020304" pitchFamily="18" charset="0"/>
                <a:ea typeface="Times New Roman" panose="02020603050405020304" pitchFamily="18" charset="0"/>
              </a:rPr>
              <a:t>8. vai 9.pamatgrupas* profesijās). </a:t>
            </a:r>
            <a:endParaRPr lang="lv-LV" sz="1800" dirty="0">
              <a:effectLst/>
              <a:latin typeface="Calibri" panose="020F0502020204030204" pitchFamily="34" charset="0"/>
              <a:ea typeface="Calibri" panose="020F0502020204030204" pitchFamily="34" charset="0"/>
            </a:endParaRPr>
          </a:p>
          <a:p>
            <a:pPr marL="0" indent="0">
              <a:buNone/>
            </a:pPr>
            <a:r>
              <a:rPr lang="lv-LV" sz="1800" dirty="0">
                <a:solidFill>
                  <a:srgbClr val="000000"/>
                </a:solidFill>
                <a:effectLst/>
                <a:latin typeface="Times New Roman" panose="02020603050405020304" pitchFamily="18" charset="0"/>
                <a:ea typeface="Times New Roman" panose="02020603050405020304" pitchFamily="18" charset="0"/>
              </a:rPr>
              <a:t>*</a:t>
            </a:r>
            <a:r>
              <a:rPr lang="lv-LV" sz="1800" dirty="0">
                <a:solidFill>
                  <a:srgbClr val="212529"/>
                </a:solidFill>
                <a:effectLst/>
                <a:latin typeface="RobustaTLPro-Regular"/>
                <a:ea typeface="Calibri" panose="020F0502020204030204" pitchFamily="34" charset="0"/>
              </a:rPr>
              <a:t>Astotās </a:t>
            </a:r>
            <a:r>
              <a:rPr lang="lv-LV" sz="1800" dirty="0" err="1">
                <a:solidFill>
                  <a:srgbClr val="212529"/>
                </a:solidFill>
                <a:effectLst/>
                <a:latin typeface="RobustaTLPro-Regular"/>
                <a:ea typeface="Calibri" panose="020F0502020204030204" pitchFamily="34" charset="0"/>
              </a:rPr>
              <a:t>pamatgrupas</a:t>
            </a:r>
            <a:r>
              <a:rPr lang="lv-LV" sz="1800" dirty="0">
                <a:solidFill>
                  <a:srgbClr val="212529"/>
                </a:solidFill>
                <a:effectLst/>
                <a:latin typeface="RobustaTLPro-Regular"/>
                <a:ea typeface="Calibri" panose="020F0502020204030204" pitchFamily="34" charset="0"/>
              </a:rPr>
              <a:t> profesijās nodarbinātie vada un uzrauga iekārtas un mašīnas vai automātiskās rūpnieciskās ražošanas līnijas, vilcienus, motorizētos transportlīdzekļus un pārvietojamās rūpniecības iekārtas personīgi vai ar distances vadības palīdzību, veic produkcijas montāžu no sakomplektētām detaļām atbilstoši noteiktām instrukcijām un tehnoloģijai. Devītās </a:t>
            </a:r>
            <a:r>
              <a:rPr lang="lv-LV" sz="1800" dirty="0" err="1">
                <a:solidFill>
                  <a:srgbClr val="212529"/>
                </a:solidFill>
                <a:effectLst/>
                <a:latin typeface="RobustaTLPro-Regular"/>
                <a:ea typeface="Calibri" panose="020F0502020204030204" pitchFamily="34" charset="0"/>
              </a:rPr>
              <a:t>pamatgrupas</a:t>
            </a:r>
            <a:r>
              <a:rPr lang="lv-LV" sz="1800" dirty="0">
                <a:solidFill>
                  <a:srgbClr val="212529"/>
                </a:solidFill>
                <a:effectLst/>
                <a:latin typeface="RobustaTLPro-Regular"/>
                <a:ea typeface="Calibri" panose="020F0502020204030204" pitchFamily="34" charset="0"/>
              </a:rPr>
              <a:t> profesijās nodarbinātie izpilda vienkāršus un monotonus darbus vai mehāniskas darba operācijas, lietojot rokas instrumentus un bieži arī fizisku spēku.</a:t>
            </a:r>
            <a:endParaRPr lang="lv-LV" sz="1800" dirty="0">
              <a:effectLst/>
              <a:latin typeface="Calibri" panose="020F0502020204030204" pitchFamily="34" charset="0"/>
              <a:ea typeface="Calibri" panose="020F0502020204030204" pitchFamily="34" charset="0"/>
            </a:endParaRPr>
          </a:p>
          <a:p>
            <a:pPr marL="0" indent="0" algn="just">
              <a:buNone/>
            </a:pPr>
            <a:endParaRPr lang="lv-LV" dirty="0">
              <a:highlight>
                <a:srgbClr val="FFFF00"/>
              </a:highlight>
            </a:endParaRPr>
          </a:p>
          <a:p>
            <a:pPr marL="0" indent="0" algn="just">
              <a:buNone/>
            </a:pPr>
            <a:endParaRPr lang="lv-LV" dirty="0">
              <a:highlight>
                <a:srgbClr val="FFFF00"/>
              </a:highlight>
            </a:endParaRPr>
          </a:p>
          <a:p>
            <a:pPr marL="0" indent="0" algn="just">
              <a:buNone/>
            </a:pPr>
            <a:r>
              <a:rPr lang="lv-LV" dirty="0"/>
              <a:t>Izglītojamiem, kas piedalās </a:t>
            </a:r>
            <a:r>
              <a:rPr lang="lv-LV" dirty="0" err="1"/>
              <a:t>Erasmus</a:t>
            </a:r>
            <a:r>
              <a:rPr lang="lv-LV" dirty="0"/>
              <a:t>+ programmā, jābūt uzņemtiem/reģistrētiem mācībām pieaugušo izglītības organizācijas īstenotā izglītības programmā.</a:t>
            </a:r>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sz="1400" dirty="0"/>
          </a:p>
        </p:txBody>
      </p:sp>
    </p:spTree>
    <p:extLst>
      <p:ext uri="{BB962C8B-B14F-4D97-AF65-F5344CB8AC3E}">
        <p14:creationId xmlns:p14="http://schemas.microsoft.com/office/powerpoint/2010/main" val="181322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8B12-7E20-4E5F-807E-8B17EF7A290C}"/>
              </a:ext>
            </a:extLst>
          </p:cNvPr>
          <p:cNvSpPr>
            <a:spLocks noGrp="1"/>
          </p:cNvSpPr>
          <p:nvPr>
            <p:ph type="title"/>
          </p:nvPr>
        </p:nvSpPr>
        <p:spPr/>
        <p:txBody>
          <a:bodyPr>
            <a:normAutofit/>
          </a:bodyPr>
          <a:lstStyle/>
          <a:p>
            <a:pPr algn="ctr"/>
            <a:r>
              <a:rPr lang="lv-LV" b="1" dirty="0">
                <a:solidFill>
                  <a:srgbClr val="007FC7"/>
                </a:solidFill>
                <a:latin typeface="Verdana" panose="020B0604030504040204" pitchFamily="34" charset="0"/>
                <a:ea typeface="Verdana" panose="020B0604030504040204" pitchFamily="34" charset="0"/>
              </a:rPr>
              <a:t>Mācību mobilitāte pieaugušo izglītojamiem</a:t>
            </a:r>
          </a:p>
        </p:txBody>
      </p:sp>
      <p:sp>
        <p:nvSpPr>
          <p:cNvPr id="3" name="Content Placeholder 2">
            <a:extLst>
              <a:ext uri="{FF2B5EF4-FFF2-40B4-BE49-F238E27FC236}">
                <a16:creationId xmlns:a16="http://schemas.microsoft.com/office/drawing/2014/main" id="{14286E81-42E5-4C4D-AB3A-A38E39DC4EA8}"/>
              </a:ext>
            </a:extLst>
          </p:cNvPr>
          <p:cNvSpPr>
            <a:spLocks noGrp="1"/>
          </p:cNvSpPr>
          <p:nvPr>
            <p:ph idx="1"/>
          </p:nvPr>
        </p:nvSpPr>
        <p:spPr>
          <a:xfrm>
            <a:off x="838200" y="1825625"/>
            <a:ext cx="8001000" cy="4351338"/>
          </a:xfrm>
        </p:spPr>
        <p:txBody>
          <a:bodyPr>
            <a:normAutofit lnSpcReduction="10000"/>
          </a:bodyPr>
          <a:lstStyle/>
          <a:p>
            <a:pPr marL="0" indent="0">
              <a:buNone/>
            </a:pPr>
            <a:r>
              <a:rPr lang="lv-LV" sz="2000" b="1" dirty="0">
                <a:effectLst/>
                <a:latin typeface="Calibri" panose="020F0502020204030204" pitchFamily="34" charset="0"/>
                <a:ea typeface="Calibri" panose="020F0502020204030204" pitchFamily="34" charset="0"/>
                <a:cs typeface="Times New Roman" panose="02020603050405020304" pitchFamily="18" charset="0"/>
              </a:rPr>
              <a:t>Pieaugušo izglītojamo grupas mācību mobilitātes:</a:t>
            </a:r>
          </a:p>
          <a:p>
            <a:pPr marL="0" indent="0" algn="just">
              <a:buNone/>
            </a:pPr>
            <a:r>
              <a:rPr lang="lv-LV" sz="2000" dirty="0">
                <a:effectLst/>
                <a:latin typeface="Calibri" panose="020F0502020204030204" pitchFamily="34" charset="0"/>
                <a:ea typeface="Calibri" panose="020F0502020204030204" pitchFamily="34" charset="0"/>
                <a:cs typeface="Times New Roman" panose="02020603050405020304" pitchFamily="18" charset="0"/>
              </a:rPr>
              <a:t>pieaugušo izglītojamo grupa no nosūtītājas organizācijas var pavadīt laiku citā valstī, lai gūtu labumu no inovatīvās mācības, ko organizē uzņemošā organizācija</a:t>
            </a:r>
          </a:p>
          <a:p>
            <a:pPr marL="0" indent="0" algn="just">
              <a:buNone/>
            </a:pPr>
            <a:r>
              <a:rPr lang="lv-LV" sz="2000" dirty="0">
                <a:latin typeface="Calibri" panose="020F0502020204030204" pitchFamily="34" charset="0"/>
                <a:ea typeface="Calibri" panose="020F0502020204030204" pitchFamily="34" charset="0"/>
                <a:cs typeface="Times New Roman" panose="02020603050405020304" pitchFamily="18" charset="0"/>
              </a:rPr>
              <a:t>- grupas mobilitāte (no 2 līdz 30 dienām, ne mazāk kā divi izglītojamie grupā).</a:t>
            </a:r>
          </a:p>
          <a:p>
            <a:pPr marL="612775" indent="-342900" algn="just"/>
            <a:r>
              <a:rPr lang="lv-LV" sz="2000" dirty="0">
                <a:latin typeface="Calibri" panose="020F0502020204030204" pitchFamily="34" charset="0"/>
                <a:ea typeface="Calibri" panose="020F0502020204030204" pitchFamily="34" charset="0"/>
                <a:cs typeface="Times New Roman" panose="02020603050405020304" pitchFamily="18" charset="0"/>
              </a:rPr>
              <a:t>Mācību programma var ietvert dažādu formālu, </a:t>
            </a:r>
            <a:r>
              <a:rPr lang="lv-LV" sz="2000" dirty="0" err="1">
                <a:latin typeface="Calibri" panose="020F0502020204030204" pitchFamily="34" charset="0"/>
                <a:ea typeface="Calibri" panose="020F0502020204030204" pitchFamily="34" charset="0"/>
                <a:cs typeface="Times New Roman" panose="02020603050405020304" pitchFamily="18" charset="0"/>
              </a:rPr>
              <a:t>ikdienēju</a:t>
            </a:r>
            <a:r>
              <a:rPr lang="lv-LV" sz="2000" dirty="0">
                <a:latin typeface="Calibri" panose="020F0502020204030204" pitchFamily="34" charset="0"/>
                <a:ea typeface="Calibri" panose="020F0502020204030204" pitchFamily="34" charset="0"/>
                <a:cs typeface="Times New Roman" panose="02020603050405020304" pitchFamily="18" charset="0"/>
              </a:rPr>
              <a:t> un neformālu mācību metožu apmācību</a:t>
            </a:r>
          </a:p>
          <a:p>
            <a:pPr marL="612775" indent="-342900" algn="just"/>
            <a:r>
              <a:rPr lang="lv-LV" sz="2000" dirty="0">
                <a:effectLst/>
                <a:latin typeface="Calibri" panose="020F0502020204030204" pitchFamily="34" charset="0"/>
                <a:ea typeface="Calibri" panose="020F0502020204030204" pitchFamily="34" charset="0"/>
                <a:cs typeface="Times New Roman" panose="02020603050405020304" pitchFamily="18" charset="0"/>
              </a:rPr>
              <a:t>Kvalificētiem speciālistiem no </a:t>
            </a:r>
            <a:r>
              <a:rPr lang="lv-LV" sz="2000" dirty="0" err="1">
                <a:effectLst/>
                <a:latin typeface="Calibri" panose="020F0502020204030204" pitchFamily="34" charset="0"/>
                <a:ea typeface="Calibri" panose="020F0502020204030204" pitchFamily="34" charset="0"/>
                <a:cs typeface="Times New Roman" panose="02020603050405020304" pitchFamily="18" charset="0"/>
              </a:rPr>
              <a:t>nosūtītājorganizācijas</a:t>
            </a:r>
            <a:r>
              <a:rPr lang="lv-LV" sz="2000" dirty="0">
                <a:effectLst/>
                <a:latin typeface="Calibri" panose="020F0502020204030204" pitchFamily="34" charset="0"/>
                <a:ea typeface="Calibri" panose="020F0502020204030204" pitchFamily="34" charset="0"/>
                <a:cs typeface="Times New Roman" panose="02020603050405020304" pitchFamily="18" charset="0"/>
              </a:rPr>
              <a:t> ir jāpiedalās kopā ar izglītojamajiem visā aktivitātes laikā</a:t>
            </a:r>
          </a:p>
          <a:p>
            <a:pPr marL="612775" indent="-342900" algn="just"/>
            <a:r>
              <a:rPr lang="lv-LV" sz="2000" dirty="0">
                <a:effectLst/>
                <a:latin typeface="Calibri" panose="020F0502020204030204" pitchFamily="34" charset="0"/>
                <a:ea typeface="Calibri" panose="020F0502020204030204" pitchFamily="34" charset="0"/>
                <a:cs typeface="Times New Roman" panose="02020603050405020304" pitchFamily="18" charset="0"/>
              </a:rPr>
              <a:t>Grupas mobilitātes aktivitāšu saturam jābūt vērstam uz pieaugušo izglītojamo </a:t>
            </a:r>
            <a:r>
              <a:rPr lang="lv-LV" sz="2000" dirty="0" err="1">
                <a:effectLst/>
                <a:latin typeface="Calibri" panose="020F0502020204030204" pitchFamily="34" charset="0"/>
                <a:ea typeface="Calibri" panose="020F0502020204030204" pitchFamily="34" charset="0"/>
                <a:cs typeface="Times New Roman" panose="02020603050405020304" pitchFamily="18" charset="0"/>
              </a:rPr>
              <a:t>pamatprasmēm</a:t>
            </a:r>
            <a:r>
              <a:rPr lang="lv-LV" sz="2000" dirty="0">
                <a:effectLst/>
                <a:latin typeface="Calibri" panose="020F0502020204030204" pitchFamily="34" charset="0"/>
                <a:ea typeface="Calibri" panose="020F0502020204030204" pitchFamily="34" charset="0"/>
                <a:cs typeface="Times New Roman" panose="02020603050405020304" pitchFamily="18" charset="0"/>
              </a:rPr>
              <a:t>, digitālo, vides ilgtspēju u.c. veida apmācību</a:t>
            </a:r>
          </a:p>
          <a:p>
            <a:pPr marL="612775" indent="-342900" algn="just"/>
            <a:r>
              <a:rPr lang="lv-LV" sz="2000" dirty="0"/>
              <a:t>Mācību aktivitātēm jānotiek ir ārzemēs, programmas valstīs.</a:t>
            </a:r>
          </a:p>
          <a:p>
            <a:pPr algn="just"/>
            <a:endParaRPr lang="lv-LV" sz="2000" dirty="0"/>
          </a:p>
        </p:txBody>
      </p:sp>
      <p:pic>
        <p:nvPicPr>
          <p:cNvPr id="4104" name="Picture 8" descr="Andragogy: How adults learn best">
            <a:extLst>
              <a:ext uri="{FF2B5EF4-FFF2-40B4-BE49-F238E27FC236}">
                <a16:creationId xmlns:a16="http://schemas.microsoft.com/office/drawing/2014/main" id="{080B7DE2-4964-4EBE-A046-713D8DD1F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950" y="3775075"/>
            <a:ext cx="2691953" cy="201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5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8B12-7E20-4E5F-807E-8B17EF7A290C}"/>
              </a:ext>
            </a:extLst>
          </p:cNvPr>
          <p:cNvSpPr>
            <a:spLocks noGrp="1"/>
          </p:cNvSpPr>
          <p:nvPr>
            <p:ph type="title"/>
          </p:nvPr>
        </p:nvSpPr>
        <p:spPr/>
        <p:txBody>
          <a:bodyPr>
            <a:normAutofit/>
          </a:bodyPr>
          <a:lstStyle/>
          <a:p>
            <a:pPr algn="ctr"/>
            <a:r>
              <a:rPr lang="lv-LV" b="1" dirty="0">
                <a:solidFill>
                  <a:srgbClr val="007FC7"/>
                </a:solidFill>
                <a:latin typeface="Verdana" panose="020B0604030504040204" pitchFamily="34" charset="0"/>
                <a:ea typeface="Verdana" panose="020B0604030504040204" pitchFamily="34" charset="0"/>
              </a:rPr>
              <a:t>Mācību mobilitāte pieaugušo izglītojamiem</a:t>
            </a:r>
          </a:p>
        </p:txBody>
      </p:sp>
      <p:sp>
        <p:nvSpPr>
          <p:cNvPr id="3" name="Content Placeholder 2">
            <a:extLst>
              <a:ext uri="{FF2B5EF4-FFF2-40B4-BE49-F238E27FC236}">
                <a16:creationId xmlns:a16="http://schemas.microsoft.com/office/drawing/2014/main" id="{14286E81-42E5-4C4D-AB3A-A38E39DC4EA8}"/>
              </a:ext>
            </a:extLst>
          </p:cNvPr>
          <p:cNvSpPr>
            <a:spLocks noGrp="1"/>
          </p:cNvSpPr>
          <p:nvPr>
            <p:ph idx="1"/>
          </p:nvPr>
        </p:nvSpPr>
        <p:spPr>
          <a:xfrm>
            <a:off x="838200" y="1825625"/>
            <a:ext cx="8001000" cy="4351338"/>
          </a:xfrm>
        </p:spPr>
        <p:txBody>
          <a:bodyPr>
            <a:normAutofit/>
          </a:bodyPr>
          <a:lstStyle/>
          <a:p>
            <a:pPr marL="0" indent="0">
              <a:buNone/>
            </a:pPr>
            <a:r>
              <a:rPr lang="lv-LV" sz="2000" b="1" dirty="0">
                <a:effectLst/>
                <a:latin typeface="Calibri" panose="020F0502020204030204" pitchFamily="34" charset="0"/>
                <a:ea typeface="Calibri" panose="020F0502020204030204" pitchFamily="34" charset="0"/>
                <a:cs typeface="Times New Roman" panose="02020603050405020304" pitchFamily="18" charset="0"/>
              </a:rPr>
              <a:t>Pieaugušo izglītojamo individuālās mācību mobilitātes:</a:t>
            </a:r>
          </a:p>
          <a:p>
            <a:pPr marL="0" indent="0">
              <a:buNone/>
            </a:pPr>
            <a:r>
              <a:rPr lang="lv-LV" sz="2000" dirty="0">
                <a:effectLst/>
                <a:latin typeface="Calibri" panose="020F0502020204030204" pitchFamily="34" charset="0"/>
                <a:ea typeface="Calibri" panose="020F0502020204030204" pitchFamily="34" charset="0"/>
                <a:cs typeface="Times New Roman" panose="02020603050405020304" pitchFamily="18" charset="0"/>
              </a:rPr>
              <a:t>pieaugušie izglītojamie var pavadīt laiku ārzemēs uzņemošajā organizācijā, lai uzlabotu zināšanas un prasmes.</a:t>
            </a:r>
            <a:endParaRPr lang="lv-LV" sz="20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lv-LV" sz="1800" dirty="0">
                <a:latin typeface="Calibri" panose="020F0502020204030204" pitchFamily="34" charset="0"/>
                <a:ea typeface="Calibri" panose="020F0502020204030204" pitchFamily="34" charset="0"/>
                <a:cs typeface="Times New Roman" panose="02020603050405020304" pitchFamily="18" charset="0"/>
              </a:rPr>
              <a:t>- P</a:t>
            </a:r>
            <a:r>
              <a:rPr lang="lv-LV" sz="1800" dirty="0">
                <a:effectLst/>
                <a:latin typeface="Calibri" panose="020F0502020204030204" pitchFamily="34" charset="0"/>
                <a:ea typeface="Calibri" panose="020F0502020204030204" pitchFamily="34" charset="0"/>
                <a:cs typeface="Times New Roman" panose="02020603050405020304" pitchFamily="18" charset="0"/>
              </a:rPr>
              <a:t>ieaugušo izglītojamo individuālā mācību mobilitāte </a:t>
            </a:r>
            <a:r>
              <a:rPr lang="lv-LV" sz="1800" b="1" dirty="0">
                <a:effectLst/>
                <a:latin typeface="Calibri" panose="020F0502020204030204" pitchFamily="34" charset="0"/>
                <a:ea typeface="Calibri" panose="020F0502020204030204" pitchFamily="34" charset="0"/>
                <a:cs typeface="Times New Roman" panose="02020603050405020304" pitchFamily="18" charset="0"/>
              </a:rPr>
              <a:t>(no 2 līdz 30 dienām)</a:t>
            </a: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Mācību programma var ietvert dažādu formālu,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ikdienēju</a:t>
            </a:r>
            <a:r>
              <a:rPr lang="lv-LV" sz="1800" dirty="0">
                <a:effectLst/>
                <a:latin typeface="Calibri" panose="020F0502020204030204" pitchFamily="34" charset="0"/>
                <a:ea typeface="Calibri" panose="020F0502020204030204" pitchFamily="34" charset="0"/>
                <a:cs typeface="Times New Roman" panose="02020603050405020304" pitchFamily="18" charset="0"/>
              </a:rPr>
              <a:t> un neformālu mācību metožu apmācību.</a:t>
            </a:r>
          </a:p>
          <a:p>
            <a:pPr algn="just">
              <a:lnSpc>
                <a:spcPct val="107000"/>
              </a:lnSpc>
              <a:spcAft>
                <a:spcPts val="800"/>
              </a:spcAft>
            </a:pPr>
            <a:r>
              <a:rPr lang="lv-LV" sz="1800" dirty="0">
                <a:latin typeface="Calibri" panose="020F0502020204030204" pitchFamily="34" charset="0"/>
                <a:ea typeface="Calibri" panose="020F0502020204030204" pitchFamily="34" charset="0"/>
                <a:cs typeface="Times New Roman" panose="02020603050405020304" pitchFamily="18" charset="0"/>
              </a:rPr>
              <a:t>Individuālajam mācību saturam ir jābūt vērstam uz mācīšanās, darba vidē balstītām mācībām, darba ēnošanu, novērošanu un citām novatoriskām  pieejām.</a:t>
            </a:r>
            <a:endParaRPr lang="lv-LV" sz="1800" dirty="0"/>
          </a:p>
          <a:p>
            <a:pPr algn="just">
              <a:lnSpc>
                <a:spcPct val="107000"/>
              </a:lnSpc>
              <a:spcAft>
                <a:spcPts val="800"/>
              </a:spcAft>
            </a:pPr>
            <a:r>
              <a:rPr lang="lv-LV" sz="1800" dirty="0">
                <a:latin typeface="Calibri" panose="020F0502020204030204" pitchFamily="34" charset="0"/>
                <a:ea typeface="Calibri" panose="020F0502020204030204" pitchFamily="34" charset="0"/>
                <a:cs typeface="Times New Roman" panose="02020603050405020304" pitchFamily="18" charset="0"/>
              </a:rPr>
              <a:t>Individuālajās apmācībās katram dalībniekam ir jānosaka sava mācību programma</a:t>
            </a:r>
          </a:p>
          <a:p>
            <a:pPr algn="just">
              <a:lnSpc>
                <a:spcPct val="107000"/>
              </a:lnSpc>
              <a:spcAft>
                <a:spcPts val="800"/>
              </a:spcAft>
            </a:pPr>
            <a:r>
              <a:rPr lang="lv-LV" sz="1800" dirty="0"/>
              <a:t>Mācību aktivitātēm jānotiek ir ārzemēs, programmas valstīs.</a:t>
            </a:r>
          </a:p>
          <a:p>
            <a:pPr marL="0" indent="0" algn="just">
              <a:lnSpc>
                <a:spcPct val="107000"/>
              </a:lnSpc>
              <a:spcAft>
                <a:spcPts val="800"/>
              </a:spcAft>
              <a:buNone/>
            </a:pPr>
            <a:endParaRPr lang="lv-LV"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Latino Read 2308 | US Department of Education | Flickr">
            <a:extLst>
              <a:ext uri="{FF2B5EF4-FFF2-40B4-BE49-F238E27FC236}">
                <a16:creationId xmlns:a16="http://schemas.microsoft.com/office/drawing/2014/main" id="{E2A48080-7D05-4CD5-A24E-B1B4BEDAB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025" y="3914775"/>
            <a:ext cx="3086100" cy="202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3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F8BA-B46E-4A46-8209-5377AC99953C}"/>
              </a:ext>
            </a:extLst>
          </p:cNvPr>
          <p:cNvSpPr>
            <a:spLocks noGrp="1"/>
          </p:cNvSpPr>
          <p:nvPr>
            <p:ph type="title"/>
          </p:nvPr>
        </p:nvSpPr>
        <p:spPr/>
        <p:txBody>
          <a:bodyPr/>
          <a:lstStyle/>
          <a:p>
            <a:pPr algn="ctr"/>
            <a:r>
              <a:rPr lang="lv-LV" b="1" dirty="0">
                <a:solidFill>
                  <a:srgbClr val="007FC7"/>
                </a:solidFill>
                <a:latin typeface="Verdana" panose="020B0604030504040204" pitchFamily="34" charset="0"/>
                <a:ea typeface="Verdana" panose="020B0604030504040204" pitchFamily="34" charset="0"/>
              </a:rPr>
              <a:t>Citas atbalstītās aktivitātes</a:t>
            </a:r>
          </a:p>
        </p:txBody>
      </p:sp>
      <p:sp>
        <p:nvSpPr>
          <p:cNvPr id="3" name="Content Placeholder 2">
            <a:extLst>
              <a:ext uri="{FF2B5EF4-FFF2-40B4-BE49-F238E27FC236}">
                <a16:creationId xmlns:a16="http://schemas.microsoft.com/office/drawing/2014/main" id="{4A31C770-B87A-495F-B8CF-ED6B77CCCDB4}"/>
              </a:ext>
            </a:extLst>
          </p:cNvPr>
          <p:cNvSpPr>
            <a:spLocks noGrp="1"/>
          </p:cNvSpPr>
          <p:nvPr>
            <p:ph idx="1"/>
          </p:nvPr>
        </p:nvSpPr>
        <p:spPr>
          <a:xfrm>
            <a:off x="838200" y="1247776"/>
            <a:ext cx="10515600" cy="4819650"/>
          </a:xfrm>
        </p:spPr>
        <p:txBody>
          <a:bodyPr>
            <a:noAutofit/>
          </a:bodyPr>
          <a:lstStyle/>
          <a:p>
            <a:pPr marL="0" indent="0" algn="just">
              <a:lnSpc>
                <a:spcPct val="107000"/>
              </a:lnSpc>
              <a:spcAft>
                <a:spcPts val="800"/>
              </a:spcAft>
              <a:buNone/>
            </a:pPr>
            <a:r>
              <a:rPr lang="lv-LV" sz="1400" b="1" dirty="0">
                <a:ea typeface="Calibri" panose="020F0502020204030204" pitchFamily="34" charset="0"/>
                <a:cs typeface="Times New Roman" panose="02020603050405020304" pitchFamily="18" charset="0"/>
              </a:rPr>
              <a:t>P</a:t>
            </a:r>
            <a:r>
              <a:rPr lang="lv-LV" sz="1400" b="1" dirty="0">
                <a:effectLst/>
                <a:ea typeface="Calibri" panose="020F0502020204030204" pitchFamily="34" charset="0"/>
                <a:cs typeface="Times New Roman" panose="02020603050405020304" pitchFamily="18" charset="0"/>
              </a:rPr>
              <a:t>ieaicinātie eksperti (no 2 līdz 60 dienām).</a:t>
            </a:r>
          </a:p>
          <a:p>
            <a:pPr marL="0" indent="0" algn="just">
              <a:lnSpc>
                <a:spcPct val="107000"/>
              </a:lnSpc>
              <a:spcAft>
                <a:spcPts val="800"/>
              </a:spcAft>
              <a:buNone/>
            </a:pPr>
            <a:r>
              <a:rPr lang="lv-LV" sz="1400" dirty="0">
                <a:ea typeface="Calibri" panose="020F0502020204030204" pitchFamily="34" charset="0"/>
                <a:cs typeface="Times New Roman" panose="02020603050405020304" pitchFamily="18" charset="0"/>
              </a:rPr>
              <a:t>Pieteikuma o</a:t>
            </a:r>
            <a:r>
              <a:rPr lang="lv-LV" sz="1400" dirty="0">
                <a:effectLst/>
                <a:ea typeface="Calibri" panose="020F0502020204030204" pitchFamily="34" charset="0"/>
                <a:cs typeface="Times New Roman" panose="02020603050405020304" pitchFamily="18" charset="0"/>
              </a:rPr>
              <a:t>rganizācijas var uzaicināt pieaugušo izglītības pasniedzējus, skolotājus, politikas ekspertus vai citus kvalificētus speciālistus no ārvalstīm, kuri var palīdzēt uzlabot </a:t>
            </a:r>
            <a:r>
              <a:rPr lang="lv-LV" sz="1400" dirty="0">
                <a:ea typeface="Calibri" panose="020F0502020204030204" pitchFamily="34" charset="0"/>
                <a:cs typeface="Times New Roman" panose="02020603050405020304" pitchFamily="18" charset="0"/>
              </a:rPr>
              <a:t>p</a:t>
            </a:r>
            <a:r>
              <a:rPr lang="lv-LV" sz="1400" dirty="0">
                <a:effectLst/>
                <a:ea typeface="Calibri" panose="020F0502020204030204" pitchFamily="34" charset="0"/>
                <a:cs typeface="Times New Roman" panose="02020603050405020304" pitchFamily="18" charset="0"/>
              </a:rPr>
              <a:t>ieaugušo mācīšanu un apmācību </a:t>
            </a:r>
            <a:r>
              <a:rPr lang="lv-LV" sz="1400" dirty="0" err="1">
                <a:effectLst/>
                <a:ea typeface="Calibri" panose="020F0502020204030204" pitchFamily="34" charset="0"/>
                <a:cs typeface="Times New Roman" panose="02020603050405020304" pitchFamily="18" charset="0"/>
              </a:rPr>
              <a:t>Erasmus</a:t>
            </a:r>
            <a:r>
              <a:rPr lang="lv-LV" sz="1400" dirty="0">
                <a:effectLst/>
                <a:ea typeface="Calibri" panose="020F0502020204030204" pitchFamily="34" charset="0"/>
                <a:cs typeface="Times New Roman" panose="02020603050405020304" pitchFamily="18" charset="0"/>
              </a:rPr>
              <a:t>+ finansējuma saņēmēja organizācijā.</a:t>
            </a:r>
          </a:p>
          <a:p>
            <a:pPr marL="0" indent="0" algn="just">
              <a:lnSpc>
                <a:spcPct val="107000"/>
              </a:lnSpc>
              <a:spcAft>
                <a:spcPts val="800"/>
              </a:spcAft>
              <a:buNone/>
            </a:pPr>
            <a:r>
              <a:rPr lang="lv-LV" sz="1400" dirty="0">
                <a:ea typeface="Calibri" panose="020F0502020204030204" pitchFamily="34" charset="0"/>
                <a:cs typeface="Times New Roman" panose="02020603050405020304" pitchFamily="18" charset="0"/>
              </a:rPr>
              <a:t>P</a:t>
            </a:r>
            <a:r>
              <a:rPr lang="lv-LV" sz="1400" dirty="0">
                <a:effectLst/>
                <a:ea typeface="Calibri" panose="020F0502020204030204" pitchFamily="34" charset="0"/>
                <a:cs typeface="Times New Roman" panose="02020603050405020304" pitchFamily="18" charset="0"/>
              </a:rPr>
              <a:t>ieaicinātie eksperti var nodrošināt apmācību uzņemošajā organizācijā darbiniekiem, parādīt jaunas mācību metodes vai nodot labo praksi organizācijā un vadībā.</a:t>
            </a:r>
          </a:p>
          <a:p>
            <a:pPr marL="0" indent="0" algn="just">
              <a:lnSpc>
                <a:spcPct val="107000"/>
              </a:lnSpc>
              <a:spcAft>
                <a:spcPts val="800"/>
              </a:spcAft>
              <a:buNone/>
            </a:pPr>
            <a:r>
              <a:rPr lang="lv-LV" sz="1400" b="1" dirty="0">
                <a:effectLst/>
                <a:ea typeface="Calibri" panose="020F0502020204030204" pitchFamily="34" charset="0"/>
                <a:cs typeface="Times New Roman" panose="02020603050405020304" pitchFamily="18" charset="0"/>
              </a:rPr>
              <a:t>Skolotāju un pedagogu uzņemšana apmācībā (no 10 līdz 365 dienām).</a:t>
            </a:r>
          </a:p>
          <a:p>
            <a:pPr marL="0" indent="0" algn="just">
              <a:lnSpc>
                <a:spcPct val="107000"/>
              </a:lnSpc>
              <a:spcAft>
                <a:spcPts val="800"/>
              </a:spcAft>
              <a:buNone/>
            </a:pPr>
            <a:r>
              <a:rPr lang="lv-LV" sz="1400" dirty="0">
                <a:ea typeface="Calibri" panose="020F0502020204030204" pitchFamily="34" charset="0"/>
                <a:cs typeface="Times New Roman" panose="02020603050405020304" pitchFamily="18" charset="0"/>
              </a:rPr>
              <a:t>P</a:t>
            </a:r>
            <a:r>
              <a:rPr lang="lv-LV" sz="1400" dirty="0">
                <a:effectLst/>
                <a:ea typeface="Calibri" panose="020F0502020204030204" pitchFamily="34" charset="0"/>
                <a:cs typeface="Times New Roman" panose="02020603050405020304" pitchFamily="18" charset="0"/>
              </a:rPr>
              <a:t>ieteikumu iesniedzējas organizācijas var uzņemt skolotājus, kuri vēlas pavadīt prakses laiku šajā organizācijā. </a:t>
            </a:r>
          </a:p>
          <a:p>
            <a:pPr marL="0" indent="0" algn="just">
              <a:lnSpc>
                <a:spcPct val="107000"/>
              </a:lnSpc>
              <a:spcAft>
                <a:spcPts val="800"/>
              </a:spcAft>
              <a:buNone/>
            </a:pPr>
            <a:r>
              <a:rPr lang="lv-LV" sz="1400" dirty="0" err="1">
                <a:effectLst/>
                <a:ea typeface="Calibri" panose="020F0502020204030204" pitchFamily="34" charset="0"/>
                <a:cs typeface="Times New Roman" panose="02020603050405020304" pitchFamily="18" charset="0"/>
              </a:rPr>
              <a:t>Erasmus</a:t>
            </a:r>
            <a:r>
              <a:rPr lang="lv-LV" sz="1400" dirty="0">
                <a:effectLst/>
                <a:ea typeface="Calibri" panose="020F0502020204030204" pitchFamily="34" charset="0"/>
                <a:cs typeface="Times New Roman" panose="02020603050405020304" pitchFamily="18" charset="0"/>
              </a:rPr>
              <a:t>+ finansējuma saņēmēja organizācija projekta pieteikumā var iekļaut skolotājus un pedagogus apmācībā, kuri ir uzņemti mācībās vai nesen absolvējuši skolotāju izglītības programmu.</a:t>
            </a:r>
          </a:p>
          <a:p>
            <a:pPr marL="0" indent="0" algn="just">
              <a:lnSpc>
                <a:spcPct val="107000"/>
              </a:lnSpc>
              <a:spcAft>
                <a:spcPts val="800"/>
              </a:spcAft>
              <a:buNone/>
            </a:pPr>
            <a:r>
              <a:rPr lang="lv-LV" sz="1400" dirty="0">
                <a:ea typeface="Calibri" panose="020F0502020204030204" pitchFamily="34" charset="0"/>
                <a:cs typeface="Times New Roman" panose="02020603050405020304" pitchFamily="18" charset="0"/>
              </a:rPr>
              <a:t>Nav paredzēts finansējums no </a:t>
            </a:r>
            <a:r>
              <a:rPr lang="lv-LV" sz="1400" dirty="0">
                <a:effectLst/>
                <a:ea typeface="Calibri" panose="020F0502020204030204" pitchFamily="34" charset="0"/>
                <a:cs typeface="Times New Roman" panose="02020603050405020304" pitchFamily="18" charset="0"/>
              </a:rPr>
              <a:t>individuālā atbalsta un ceļa izmaksu pozīcijām.</a:t>
            </a:r>
          </a:p>
          <a:p>
            <a:pPr marL="0" indent="0">
              <a:buNone/>
            </a:pPr>
            <a:r>
              <a:rPr lang="lv-LV" sz="1400" b="1" dirty="0">
                <a:effectLst/>
                <a:ea typeface="Calibri" panose="020F0502020204030204" pitchFamily="34" charset="0"/>
                <a:cs typeface="Times New Roman" panose="02020603050405020304" pitchFamily="18" charset="0"/>
              </a:rPr>
              <a:t>Sagatavošanās vizītes.</a:t>
            </a:r>
          </a:p>
          <a:p>
            <a:pPr marL="0" indent="0">
              <a:buNone/>
            </a:pPr>
            <a:r>
              <a:rPr lang="lv-LV" sz="1400" dirty="0">
                <a:effectLst/>
                <a:ea typeface="Calibri" panose="020F0502020204030204" pitchFamily="34" charset="0"/>
                <a:cs typeface="Times New Roman" panose="02020603050405020304" pitchFamily="18" charset="0"/>
              </a:rPr>
              <a:t>Pieteikuma organizācijas var organizēt sagatavošanās vizīti pie sava uzņemošā partnera pirms mobilitātes. </a:t>
            </a:r>
          </a:p>
          <a:p>
            <a:pPr marL="0" indent="0">
              <a:buNone/>
            </a:pPr>
            <a:r>
              <a:rPr lang="lv-LV" sz="1400" dirty="0">
                <a:effectLst/>
                <a:ea typeface="Calibri" panose="020F0502020204030204" pitchFamily="34" charset="0"/>
                <a:cs typeface="Times New Roman" panose="02020603050405020304" pitchFamily="18" charset="0"/>
              </a:rPr>
              <a:t>Tai jābūt skaidri pamatotai un jākalpo, lai uzlabotu mobilitātes apjomu un kvalitāti, </a:t>
            </a:r>
            <a:r>
              <a:rPr lang="lv-LV" sz="1400" dirty="0">
                <a:ea typeface="Calibri" panose="020F0502020204030204" pitchFamily="34" charset="0"/>
                <a:cs typeface="Times New Roman" panose="02020603050405020304" pitchFamily="18" charset="0"/>
              </a:rPr>
              <a:t>p</a:t>
            </a:r>
            <a:r>
              <a:rPr lang="lv-LV" sz="1400" dirty="0">
                <a:effectLst/>
                <a:ea typeface="Calibri" panose="020F0502020204030204" pitchFamily="34" charset="0"/>
                <a:cs typeface="Times New Roman" panose="02020603050405020304" pitchFamily="18" charset="0"/>
              </a:rPr>
              <a:t>iemēram, var organizēt sagatavošanās vizītes, lai sagatavotu mobilitāšu </a:t>
            </a:r>
            <a:r>
              <a:rPr lang="lv-LV" sz="1400" dirty="0">
                <a:ea typeface="Calibri" panose="020F0502020204030204" pitchFamily="34" charset="0"/>
                <a:cs typeface="Times New Roman" panose="02020603050405020304" pitchFamily="18" charset="0"/>
              </a:rPr>
              <a:t>dalībniekus aktivitātēs ilgākam laikam.</a:t>
            </a:r>
            <a:endParaRPr lang="lv-LV" sz="1400" dirty="0"/>
          </a:p>
        </p:txBody>
      </p:sp>
    </p:spTree>
    <p:extLst>
      <p:ext uri="{BB962C8B-B14F-4D97-AF65-F5344CB8AC3E}">
        <p14:creationId xmlns:p14="http://schemas.microsoft.com/office/powerpoint/2010/main" val="341389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9618D-D6F9-4DF6-BDC8-00D535A15942}"/>
              </a:ext>
            </a:extLst>
          </p:cNvPr>
          <p:cNvSpPr>
            <a:spLocks noGrp="1"/>
          </p:cNvSpPr>
          <p:nvPr>
            <p:ph type="title"/>
          </p:nvPr>
        </p:nvSpPr>
        <p:spPr>
          <a:xfrm>
            <a:off x="291139" y="520455"/>
            <a:ext cx="11018520" cy="658923"/>
          </a:xfrm>
        </p:spPr>
        <p:txBody>
          <a:bodyPr anchor="b">
            <a:normAutofit/>
          </a:bodyPr>
          <a:lstStyle/>
          <a:p>
            <a:pPr algn="ctr"/>
            <a:r>
              <a:rPr lang="lv-LV" sz="4000" b="1" dirty="0">
                <a:solidFill>
                  <a:srgbClr val="007FC7"/>
                </a:solidFill>
                <a:latin typeface="+mn-lt"/>
                <a:ea typeface="Verdana" panose="020B0604030504040204" pitchFamily="34" charset="0"/>
              </a:rPr>
              <a:t>Kā pieteikties </a:t>
            </a:r>
            <a:r>
              <a:rPr lang="lv-LV" sz="4000" b="1" dirty="0" err="1">
                <a:solidFill>
                  <a:srgbClr val="007FC7"/>
                </a:solidFill>
                <a:latin typeface="+mn-lt"/>
                <a:ea typeface="Verdana" panose="020B0604030504040204" pitchFamily="34" charset="0"/>
              </a:rPr>
              <a:t>Erasmus</a:t>
            </a:r>
            <a:r>
              <a:rPr lang="lv-LV" sz="4000" b="1" dirty="0">
                <a:solidFill>
                  <a:srgbClr val="007FC7"/>
                </a:solidFill>
                <a:latin typeface="+mn-lt"/>
                <a:ea typeface="Verdana" panose="020B0604030504040204" pitchFamily="34" charset="0"/>
              </a:rPr>
              <a:t>+ programmā?</a:t>
            </a:r>
          </a:p>
        </p:txBody>
      </p:sp>
      <p:sp>
        <p:nvSpPr>
          <p:cNvPr id="7" name="Content Placeholder 2">
            <a:extLst>
              <a:ext uri="{FF2B5EF4-FFF2-40B4-BE49-F238E27FC236}">
                <a16:creationId xmlns:a16="http://schemas.microsoft.com/office/drawing/2014/main" id="{04948A14-4B6D-4C8C-B352-101F0AD8E78F}"/>
              </a:ext>
            </a:extLst>
          </p:cNvPr>
          <p:cNvSpPr txBox="1">
            <a:spLocks/>
          </p:cNvSpPr>
          <p:nvPr/>
        </p:nvSpPr>
        <p:spPr>
          <a:xfrm>
            <a:off x="572492" y="1699832"/>
            <a:ext cx="9085857" cy="449065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900" b="1" dirty="0"/>
              <a:t>Īstermiņa projekti izglītojamajiem un personāla mobilitātei</a:t>
            </a:r>
          </a:p>
          <a:p>
            <a:pPr marL="534988" indent="0">
              <a:buFont typeface="Arial" panose="020B0604020202020204" pitchFamily="34" charset="0"/>
              <a:buNone/>
            </a:pPr>
            <a:r>
              <a:rPr lang="lv-LV" sz="1900" dirty="0"/>
              <a:t> - Projekta ilgums no 6 līdz 18 mēnešiem</a:t>
            </a:r>
          </a:p>
          <a:p>
            <a:pPr marL="534988" indent="0">
              <a:buFont typeface="Arial" panose="020B0604020202020204" pitchFamily="34" charset="0"/>
              <a:buNone/>
            </a:pPr>
            <a:r>
              <a:rPr lang="lv-LV" sz="1900" dirty="0"/>
              <a:t>Īstermiņa projekti ir labākā izvēle organizācijām, kas pirmo reizi iesaistās </a:t>
            </a:r>
            <a:r>
              <a:rPr lang="lv-LV" sz="1900" dirty="0" err="1"/>
              <a:t>Erasmus</a:t>
            </a:r>
            <a:r>
              <a:rPr lang="lv-LV" sz="1900" dirty="0"/>
              <a:t>+ programmā, vai tām, kuras vēlas organizēt tikai ierobežotu aktivitāšu skaitu</a:t>
            </a:r>
          </a:p>
          <a:p>
            <a:pPr marL="534988" indent="0">
              <a:buFont typeface="Arial" panose="020B0604020202020204" pitchFamily="34" charset="0"/>
              <a:buNone/>
            </a:pPr>
            <a:r>
              <a:rPr lang="lv-LV" sz="1800" dirty="0">
                <a:ea typeface="Calibri" panose="020F0502020204030204" pitchFamily="34" charset="0"/>
                <a:cs typeface="Times New Roman" panose="02020603050405020304" pitchFamily="18" charset="0"/>
              </a:rPr>
              <a:t>Aktivitātes numurs </a:t>
            </a:r>
            <a:r>
              <a:rPr lang="lv-LV" sz="1800" b="1" dirty="0">
                <a:ea typeface="Calibri" panose="020F0502020204030204" pitchFamily="34" charset="0"/>
                <a:cs typeface="Times New Roman" panose="02020603050405020304" pitchFamily="18" charset="0"/>
              </a:rPr>
              <a:t>neakreditētām institūcijām</a:t>
            </a:r>
            <a:r>
              <a:rPr lang="lv-LV" sz="1800" dirty="0">
                <a:ea typeface="Calibri" panose="020F0502020204030204" pitchFamily="34" charset="0"/>
                <a:cs typeface="Times New Roman" panose="02020603050405020304" pitchFamily="18" charset="0"/>
              </a:rPr>
              <a:t>: </a:t>
            </a:r>
            <a:r>
              <a:rPr lang="lv-LV" sz="1800" b="1" dirty="0">
                <a:ea typeface="Calibri" panose="020F0502020204030204" pitchFamily="34" charset="0"/>
                <a:cs typeface="Times New Roman" panose="02020603050405020304" pitchFamily="18" charset="0"/>
              </a:rPr>
              <a:t>KA122-ADU</a:t>
            </a:r>
            <a:endParaRPr lang="lv-LV" sz="1800" b="1" dirty="0"/>
          </a:p>
          <a:p>
            <a:r>
              <a:rPr lang="lv-LV" sz="1900" b="1" dirty="0"/>
              <a:t>Akreditētu organizāciju projekti izglītojamajiem un personāla mobilitātei</a:t>
            </a:r>
          </a:p>
          <a:p>
            <a:pPr marL="450850" indent="0">
              <a:buFont typeface="Arial" panose="020B0604020202020204" pitchFamily="34" charset="0"/>
              <a:buNone/>
            </a:pPr>
            <a:r>
              <a:rPr lang="lv-LV" sz="1900" dirty="0"/>
              <a:t>- Projekta ilgums ir 15 mēneši (pagarinot līdz 24 mēnešiem)</a:t>
            </a:r>
            <a:endParaRPr lang="lv-LV" sz="1900" b="1" dirty="0"/>
          </a:p>
          <a:p>
            <a:pPr marL="450850" indent="0">
              <a:buFont typeface="Arial" panose="020B0604020202020204" pitchFamily="34" charset="0"/>
              <a:buNone/>
            </a:pPr>
            <a:r>
              <a:rPr lang="lv-LV" sz="1900" dirty="0"/>
              <a:t>Var piedalīties tikai tās organizācijas, kurām ir piešķirta </a:t>
            </a:r>
            <a:r>
              <a:rPr lang="lv-LV" sz="1900" dirty="0" err="1"/>
              <a:t>Erasmus</a:t>
            </a:r>
            <a:r>
              <a:rPr lang="lv-LV" sz="1900" dirty="0"/>
              <a:t> akreditācija pieaugušo izglītības jomā. </a:t>
            </a:r>
          </a:p>
          <a:p>
            <a:pPr marL="450850" indent="0">
              <a:buFont typeface="Arial" panose="020B0604020202020204" pitchFamily="34" charset="0"/>
              <a:buNone/>
            </a:pPr>
            <a:r>
              <a:rPr lang="lv-LV" sz="2000" dirty="0">
                <a:ea typeface="Calibri" panose="020F0502020204030204" pitchFamily="34" charset="0"/>
                <a:cs typeface="Times New Roman" panose="02020603050405020304" pitchFamily="18" charset="0"/>
              </a:rPr>
              <a:t>Aktivitātes numurs </a:t>
            </a:r>
            <a:r>
              <a:rPr lang="lv-LV" sz="2000" b="1" dirty="0">
                <a:ea typeface="Calibri" panose="020F0502020204030204" pitchFamily="34" charset="0"/>
                <a:cs typeface="Times New Roman" panose="02020603050405020304" pitchFamily="18" charset="0"/>
              </a:rPr>
              <a:t>akreditētām</a:t>
            </a:r>
            <a:r>
              <a:rPr lang="lv-LV" sz="2000" dirty="0">
                <a:ea typeface="Calibri" panose="020F0502020204030204" pitchFamily="34" charset="0"/>
                <a:cs typeface="Times New Roman" panose="02020603050405020304" pitchFamily="18" charset="0"/>
              </a:rPr>
              <a:t> </a:t>
            </a:r>
            <a:r>
              <a:rPr lang="lv-LV" sz="2000" b="1" dirty="0">
                <a:ea typeface="Calibri" panose="020F0502020204030204" pitchFamily="34" charset="0"/>
                <a:cs typeface="Times New Roman" panose="02020603050405020304" pitchFamily="18" charset="0"/>
              </a:rPr>
              <a:t>institūcijām: KA121-ADU</a:t>
            </a:r>
            <a:endParaRPr lang="lv-LV" sz="2000" dirty="0">
              <a:ea typeface="Calibri" panose="020F0502020204030204" pitchFamily="34" charset="0"/>
              <a:cs typeface="Times New Roman" panose="02020603050405020304" pitchFamily="18" charset="0"/>
            </a:endParaRPr>
          </a:p>
          <a:p>
            <a:pPr marL="450850" indent="0">
              <a:buFont typeface="Arial" panose="020B0604020202020204" pitchFamily="34" charset="0"/>
              <a:buNone/>
            </a:pPr>
            <a:r>
              <a:rPr lang="lv-LV" sz="1900" dirty="0"/>
              <a:t>Saite uz akreditētajām organizācijām: </a:t>
            </a:r>
            <a:r>
              <a:rPr lang="lv-LV" sz="1900" dirty="0">
                <a:hlinkClick r:id="rId2"/>
              </a:rPr>
              <a:t>https://www.erasmusplus.lv/lat/izglitiba_un_macibas/erasmus_2021_2027/erasmus_akreditacija/organizaciju_saraksts/</a:t>
            </a:r>
            <a:r>
              <a:rPr lang="lv-LV" sz="1900" dirty="0"/>
              <a:t> </a:t>
            </a:r>
          </a:p>
        </p:txBody>
      </p:sp>
    </p:spTree>
    <p:extLst>
      <p:ext uri="{BB962C8B-B14F-4D97-AF65-F5344CB8AC3E}">
        <p14:creationId xmlns:p14="http://schemas.microsoft.com/office/powerpoint/2010/main" val="7618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EF5F-F42B-4D27-815C-D84C17D180A7}"/>
              </a:ext>
            </a:extLst>
          </p:cNvPr>
          <p:cNvSpPr>
            <a:spLocks noGrp="1"/>
          </p:cNvSpPr>
          <p:nvPr>
            <p:ph type="title"/>
          </p:nvPr>
        </p:nvSpPr>
        <p:spPr/>
        <p:txBody>
          <a:bodyPr>
            <a:normAutofit/>
          </a:bodyPr>
          <a:lstStyle/>
          <a:p>
            <a:pPr marR="0" lvl="0" algn="just" defTabSz="914400" rtl="0" eaLnBrk="1" fontAlgn="base" latinLnBrk="0" hangingPunct="1">
              <a:lnSpc>
                <a:spcPct val="90000"/>
              </a:lnSpc>
              <a:spcBef>
                <a:spcPts val="1000"/>
              </a:spcBef>
              <a:spcAft>
                <a:spcPts val="0"/>
              </a:spcAft>
              <a:buClrTx/>
              <a:buSzTx/>
              <a:tabLst/>
              <a:defRPr/>
            </a:pPr>
            <a:r>
              <a:rPr lang="lv-LV" sz="2800" i="1" dirty="0" err="1">
                <a:solidFill>
                  <a:srgbClr val="000000"/>
                </a:solidFill>
                <a:latin typeface="Roboto"/>
                <a:ea typeface="+mn-ea"/>
                <a:cs typeface="+mn-cs"/>
              </a:rPr>
              <a:t>Erasmus</a:t>
            </a:r>
            <a:r>
              <a:rPr kumimoji="0" lang="lv-LV" sz="2800" b="0" i="0" u="none" strike="noStrike" kern="1200" cap="none" spc="0" normalizeH="0" baseline="0" noProof="0" dirty="0">
                <a:ln>
                  <a:noFill/>
                </a:ln>
                <a:solidFill>
                  <a:srgbClr val="000000"/>
                </a:solidFill>
                <a:effectLst/>
                <a:uLnTx/>
                <a:uFillTx/>
                <a:latin typeface="Roboto"/>
                <a:ea typeface="+mn-ea"/>
                <a:cs typeface="+mn-cs"/>
              </a:rPr>
              <a:t> akreditācija skolu, pieaugušo izglītības, profesionālās izglītības un mācību jomā: </a:t>
            </a:r>
          </a:p>
        </p:txBody>
      </p:sp>
      <p:sp>
        <p:nvSpPr>
          <p:cNvPr id="3" name="Content Placeholder 2">
            <a:extLst>
              <a:ext uri="{FF2B5EF4-FFF2-40B4-BE49-F238E27FC236}">
                <a16:creationId xmlns:a16="http://schemas.microsoft.com/office/drawing/2014/main" id="{1F4D65E9-8414-4B65-A81F-A4EEE913786E}"/>
              </a:ext>
            </a:extLst>
          </p:cNvPr>
          <p:cNvSpPr>
            <a:spLocks noGrp="1"/>
          </p:cNvSpPr>
          <p:nvPr>
            <p:ph idx="1"/>
          </p:nvPr>
        </p:nvSpPr>
        <p:spPr/>
        <p:txBody>
          <a:bodyPr>
            <a:normAutofit/>
          </a:bodyPr>
          <a:lstStyle/>
          <a:p>
            <a:pPr marL="1143000" lvl="2" indent="-228600" algn="just" fontAlgn="base">
              <a:buFont typeface="Arial" panose="020B0604020202020204" pitchFamily="34" charset="0"/>
              <a:buChar char="•"/>
            </a:pPr>
            <a:r>
              <a:rPr lang="lv-LV" b="0" i="0" dirty="0">
                <a:solidFill>
                  <a:srgbClr val="000000"/>
                </a:solidFill>
                <a:effectLst/>
                <a:latin typeface="inherit"/>
              </a:rPr>
              <a:t>instruments aktīvai iesaistei starptautiskā pieredzes apmaiņā un sadarbībā organizācijām, kuras darbojas skolu, pieaugušo izglītības, profesionālās izglītības un mācību jomās</a:t>
            </a:r>
          </a:p>
          <a:p>
            <a:pPr marL="1143000" lvl="2" indent="-228600" algn="just" fontAlgn="base">
              <a:buFont typeface="Arial" panose="020B0604020202020204" pitchFamily="34" charset="0"/>
              <a:buChar char="•"/>
            </a:pPr>
            <a:r>
              <a:rPr lang="lv-LV" b="0" i="0" dirty="0">
                <a:solidFill>
                  <a:srgbClr val="000000"/>
                </a:solidFill>
                <a:effectLst/>
                <a:latin typeface="inherit"/>
              </a:rPr>
              <a:t>paredzēta, lai rosinātu organizācijas stratēģiski plānot mobilitātes organizācijas attīstības veicināšanai</a:t>
            </a:r>
          </a:p>
          <a:p>
            <a:pPr marL="1143000" lvl="2" indent="-228600" algn="just" fontAlgn="base">
              <a:buFont typeface="Arial" panose="020B0604020202020204" pitchFamily="34" charset="0"/>
              <a:buChar char="•"/>
            </a:pPr>
            <a:r>
              <a:rPr lang="lv-LV" b="0" i="0" dirty="0">
                <a:solidFill>
                  <a:srgbClr val="000000"/>
                </a:solidFill>
                <a:effectLst/>
                <a:latin typeface="inherit"/>
              </a:rPr>
              <a:t>ietver </a:t>
            </a:r>
            <a:r>
              <a:rPr lang="lv-LV" b="0" i="1" u="none" strike="noStrike" dirty="0">
                <a:solidFill>
                  <a:srgbClr val="008AA4"/>
                </a:solidFill>
                <a:effectLst/>
                <a:latin typeface="inherit"/>
                <a:hlinkClick r:id="rId2"/>
              </a:rPr>
              <a:t>Erasmus</a:t>
            </a:r>
            <a:r>
              <a:rPr lang="lv-LV" b="0" i="0" u="none" strike="noStrike" dirty="0">
                <a:solidFill>
                  <a:srgbClr val="008AA4"/>
                </a:solidFill>
                <a:effectLst/>
                <a:latin typeface="inherit"/>
                <a:hlinkClick r:id="rId2"/>
              </a:rPr>
              <a:t> kvalitātes standartus</a:t>
            </a:r>
            <a:r>
              <a:rPr lang="lv-LV" b="0" i="0" dirty="0">
                <a:solidFill>
                  <a:srgbClr val="000000"/>
                </a:solidFill>
                <a:effectLst/>
                <a:latin typeface="inherit"/>
              </a:rPr>
              <a:t>, kas jāievēro akreditētajām organizācijām</a:t>
            </a:r>
          </a:p>
          <a:p>
            <a:pPr marL="1143000" lvl="2" indent="-228600" algn="just" fontAlgn="base">
              <a:buFont typeface="Arial" panose="020B0604020202020204" pitchFamily="34" charset="0"/>
              <a:buChar char="•"/>
            </a:pPr>
            <a:r>
              <a:rPr lang="lv-LV" b="0" i="0" dirty="0">
                <a:solidFill>
                  <a:srgbClr val="000000"/>
                </a:solidFill>
                <a:effectLst/>
                <a:latin typeface="inherit"/>
              </a:rPr>
              <a:t>sniedz iespēju vienkāršotā kārtībā pieteikties atbalstam mobilitātes projektiem</a:t>
            </a:r>
          </a:p>
          <a:p>
            <a:pPr marL="1143000" lvl="2" indent="-228600" algn="just" fontAlgn="base">
              <a:buFont typeface="Arial" panose="020B0604020202020204" pitchFamily="34" charset="0"/>
              <a:buChar char="•"/>
            </a:pPr>
            <a:r>
              <a:rPr lang="lv-LV" b="0" i="0" dirty="0">
                <a:solidFill>
                  <a:srgbClr val="000000"/>
                </a:solidFill>
                <a:effectLst/>
                <a:latin typeface="inherit"/>
              </a:rPr>
              <a:t>apliecina organizācijas plānu īstenot augstas kvalitātes mobilitātes kā organizācijas attīstības pasākumu kopuma sastāvdaļu</a:t>
            </a:r>
          </a:p>
          <a:p>
            <a:pPr marL="1143000" lvl="2" indent="-228600" algn="just" fontAlgn="base">
              <a:buFont typeface="Arial" panose="020B0604020202020204" pitchFamily="34" charset="0"/>
              <a:buChar char="•"/>
            </a:pPr>
            <a:r>
              <a:rPr lang="lv-LV" b="1" i="0" dirty="0">
                <a:solidFill>
                  <a:srgbClr val="000000"/>
                </a:solidFill>
                <a:effectLst/>
                <a:latin typeface="inherit"/>
              </a:rPr>
              <a:t>nav obligāta </a:t>
            </a:r>
            <a:r>
              <a:rPr lang="lv-LV" b="0" i="0" dirty="0">
                <a:solidFill>
                  <a:srgbClr val="000000"/>
                </a:solidFill>
                <a:effectLst/>
                <a:latin typeface="inherit"/>
              </a:rPr>
              <a:t>prasība dalībai </a:t>
            </a:r>
            <a:r>
              <a:rPr lang="lv-LV" b="0" i="1" dirty="0">
                <a:solidFill>
                  <a:srgbClr val="000000"/>
                </a:solidFill>
                <a:effectLst/>
                <a:latin typeface="inherit"/>
              </a:rPr>
              <a:t>Erasmus+</a:t>
            </a:r>
            <a:r>
              <a:rPr lang="lv-LV" b="0" i="0" dirty="0">
                <a:solidFill>
                  <a:srgbClr val="000000"/>
                </a:solidFill>
                <a:effectLst/>
                <a:latin typeface="inherit"/>
              </a:rPr>
              <a:t> programmā. Organizācijas varēs iesniegt pieteikumus mobilitātes projektu finansējumam arī ierastajā kārtībā saskaņā ar </a:t>
            </a:r>
            <a:r>
              <a:rPr lang="lv-LV" b="0" i="1" dirty="0">
                <a:solidFill>
                  <a:srgbClr val="000000"/>
                </a:solidFill>
                <a:effectLst/>
                <a:latin typeface="inherit"/>
              </a:rPr>
              <a:t>Erasmus+</a:t>
            </a:r>
            <a:r>
              <a:rPr lang="lv-LV" b="0" i="0" dirty="0">
                <a:solidFill>
                  <a:srgbClr val="000000"/>
                </a:solidFill>
                <a:effectLst/>
                <a:latin typeface="inherit"/>
              </a:rPr>
              <a:t> programmas vadlīnijās noteikto.</a:t>
            </a:r>
          </a:p>
          <a:p>
            <a:endParaRPr lang="lv-LV" dirty="0"/>
          </a:p>
        </p:txBody>
      </p:sp>
    </p:spTree>
    <p:extLst>
      <p:ext uri="{BB962C8B-B14F-4D97-AF65-F5344CB8AC3E}">
        <p14:creationId xmlns:p14="http://schemas.microsoft.com/office/powerpoint/2010/main" val="285618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CEAF-792C-4D8B-9839-5AE36E6728FC}"/>
              </a:ext>
            </a:extLst>
          </p:cNvPr>
          <p:cNvSpPr>
            <a:spLocks noGrp="1"/>
          </p:cNvSpPr>
          <p:nvPr>
            <p:ph type="title"/>
          </p:nvPr>
        </p:nvSpPr>
        <p:spPr/>
        <p:txBody>
          <a:bodyPr/>
          <a:lstStyle/>
          <a:p>
            <a:pPr algn="ctr"/>
            <a:r>
              <a:rPr lang="lv-LV" b="1" dirty="0" err="1">
                <a:solidFill>
                  <a:srgbClr val="007FC7"/>
                </a:solidFill>
                <a:latin typeface="Verdana" panose="020B0604030504040204" pitchFamily="34" charset="0"/>
                <a:ea typeface="Verdana" panose="020B0604030504040204" pitchFamily="34" charset="0"/>
              </a:rPr>
              <a:t>Erasmus</a:t>
            </a:r>
            <a:r>
              <a:rPr lang="lv-LV" b="1" dirty="0">
                <a:solidFill>
                  <a:srgbClr val="007FC7"/>
                </a:solidFill>
                <a:latin typeface="Verdana" panose="020B0604030504040204" pitchFamily="34" charset="0"/>
                <a:ea typeface="Verdana" panose="020B0604030504040204" pitchFamily="34" charset="0"/>
              </a:rPr>
              <a:t> akreditācija pieaugušo izglītībā</a:t>
            </a:r>
          </a:p>
        </p:txBody>
      </p:sp>
      <p:sp>
        <p:nvSpPr>
          <p:cNvPr id="3" name="Content Placeholder 2">
            <a:extLst>
              <a:ext uri="{FF2B5EF4-FFF2-40B4-BE49-F238E27FC236}">
                <a16:creationId xmlns:a16="http://schemas.microsoft.com/office/drawing/2014/main" id="{3B44AB9B-6EFE-4196-85FD-AEAEF3678AEE}"/>
              </a:ext>
            </a:extLst>
          </p:cNvPr>
          <p:cNvSpPr>
            <a:spLocks noGrp="1"/>
          </p:cNvSpPr>
          <p:nvPr>
            <p:ph idx="1"/>
          </p:nvPr>
        </p:nvSpPr>
        <p:spPr/>
        <p:txBody>
          <a:bodyPr>
            <a:normAutofit fontScale="92500" lnSpcReduction="10000"/>
          </a:bodyPr>
          <a:lstStyle/>
          <a:p>
            <a:pPr marL="0" indent="0" algn="just" fontAlgn="base">
              <a:buNone/>
            </a:pPr>
            <a:r>
              <a:rPr lang="lv-LV" b="1" i="1" dirty="0" err="1">
                <a:solidFill>
                  <a:srgbClr val="000000"/>
                </a:solidFill>
                <a:effectLst/>
              </a:rPr>
              <a:t>Erasmus</a:t>
            </a:r>
            <a:r>
              <a:rPr lang="lv-LV" b="1" i="0" dirty="0">
                <a:solidFill>
                  <a:srgbClr val="000000"/>
                </a:solidFill>
                <a:effectLst/>
              </a:rPr>
              <a:t> akreditācijas veidi</a:t>
            </a:r>
            <a:r>
              <a:rPr lang="lv-LV" b="0" i="0" dirty="0">
                <a:solidFill>
                  <a:srgbClr val="000000"/>
                </a:solidFill>
                <a:effectLst/>
              </a:rPr>
              <a:t> (abi veidi vienā izglītības jomā nav iespējami):</a:t>
            </a:r>
          </a:p>
          <a:p>
            <a:pPr marL="1143000" lvl="2" indent="-228600" algn="just" fontAlgn="base">
              <a:buFont typeface="Arial" panose="020B0604020202020204" pitchFamily="34" charset="0"/>
              <a:buChar char="•"/>
            </a:pPr>
            <a:r>
              <a:rPr lang="lv-LV" sz="2800" b="0" i="0" dirty="0">
                <a:solidFill>
                  <a:srgbClr val="000000"/>
                </a:solidFill>
                <a:effectLst/>
              </a:rPr>
              <a:t>organizācijas individuāla akreditācija;</a:t>
            </a:r>
          </a:p>
          <a:p>
            <a:pPr marL="1143000" lvl="2" indent="-228600" algn="just" fontAlgn="base">
              <a:buFont typeface="Arial" panose="020B0604020202020204" pitchFamily="34" charset="0"/>
              <a:buChar char="•"/>
            </a:pPr>
            <a:r>
              <a:rPr lang="lv-LV" sz="2800" b="0" i="0" dirty="0">
                <a:solidFill>
                  <a:srgbClr val="000000"/>
                </a:solidFill>
                <a:effectLst/>
              </a:rPr>
              <a:t>mobilitātes konsorcija koordinatora akreditācija</a:t>
            </a:r>
          </a:p>
          <a:p>
            <a:pPr marL="0" lvl="2" indent="0" algn="just" fontAlgn="base">
              <a:buNone/>
            </a:pPr>
            <a:endParaRPr lang="lv-LV" sz="2800" dirty="0">
              <a:solidFill>
                <a:srgbClr val="000000"/>
              </a:solidFill>
            </a:endParaRPr>
          </a:p>
          <a:p>
            <a:pPr marL="0" lvl="2" indent="0" algn="just" fontAlgn="base">
              <a:buNone/>
            </a:pPr>
            <a:r>
              <a:rPr lang="lv-LV" sz="2800" dirty="0">
                <a:solidFill>
                  <a:srgbClr val="000000"/>
                </a:solidFill>
              </a:rPr>
              <a:t>Jāīsteno vismaz 3 projekti </a:t>
            </a:r>
            <a:r>
              <a:rPr lang="lv-LV" sz="2800" dirty="0" err="1">
                <a:solidFill>
                  <a:srgbClr val="000000"/>
                </a:solidFill>
              </a:rPr>
              <a:t>Erasmus</a:t>
            </a:r>
            <a:r>
              <a:rPr lang="lv-LV" sz="2800" dirty="0">
                <a:solidFill>
                  <a:srgbClr val="000000"/>
                </a:solidFill>
              </a:rPr>
              <a:t>+ Programmas plānošanas periodā.</a:t>
            </a:r>
          </a:p>
          <a:p>
            <a:pPr marL="0" lvl="2" indent="0" algn="just" fontAlgn="base">
              <a:buNone/>
            </a:pPr>
            <a:endParaRPr lang="lv-LV" sz="2800" dirty="0"/>
          </a:p>
          <a:p>
            <a:pPr marL="0" lvl="2" indent="0" algn="just" fontAlgn="base">
              <a:buNone/>
            </a:pPr>
            <a:r>
              <a:rPr lang="lv-LV" sz="2800" b="1" dirty="0"/>
              <a:t>2022.gada 19.oktobris </a:t>
            </a:r>
            <a:r>
              <a:rPr lang="lv-LV" sz="2800" dirty="0"/>
              <a:t>- termiņš, kad var iesniegt akreditācijas pieteikumu.</a:t>
            </a:r>
          </a:p>
          <a:p>
            <a:pPr marL="0" lvl="2" indent="0" fontAlgn="base">
              <a:buNone/>
            </a:pP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marL="0" lvl="2" indent="0" fontAlgn="base">
              <a:buNone/>
            </a:pPr>
            <a:r>
              <a:rPr lang="lv-LV" sz="2800" dirty="0">
                <a:effectLst/>
                <a:latin typeface="Calibri" panose="020F0502020204030204" pitchFamily="34" charset="0"/>
                <a:ea typeface="Calibri" panose="020F0502020204030204" pitchFamily="34" charset="0"/>
                <a:cs typeface="Times New Roman" panose="02020603050405020304" pitchFamily="18" charset="0"/>
              </a:rPr>
              <a:t>Plašāka informācija par akreditāciju: </a:t>
            </a:r>
            <a:r>
              <a:rPr lang="lv-LV" sz="2800" dirty="0">
                <a:effectLst/>
                <a:latin typeface="Calibri" panose="020F0502020204030204" pitchFamily="34" charset="0"/>
                <a:ea typeface="Calibri" panose="020F0502020204030204" pitchFamily="34" charset="0"/>
                <a:cs typeface="Times New Roman" panose="02020603050405020304" pitchFamily="18" charset="0"/>
                <a:hlinkClick r:id="rId2"/>
              </a:rPr>
              <a:t>https://www.erasmusplus.lv/lat/izglitiba_un_macibas/erasmus_2021_2027/erasmus_akreditacija/</a:t>
            </a:r>
            <a:r>
              <a:rPr lang="lv-LV" sz="2800" dirty="0">
                <a:effectLst/>
                <a:latin typeface="Calibri" panose="020F0502020204030204" pitchFamily="34" charset="0"/>
                <a:ea typeface="Calibri" panose="020F0502020204030204" pitchFamily="34" charset="0"/>
                <a:cs typeface="Times New Roman" panose="02020603050405020304" pitchFamily="18" charset="0"/>
              </a:rPr>
              <a:t> </a:t>
            </a:r>
          </a:p>
          <a:p>
            <a:pPr marL="0" lvl="2" indent="0" algn="just" fontAlgn="base">
              <a:buNone/>
            </a:pPr>
            <a:endParaRPr lang="lv-LV" b="0" i="0" dirty="0">
              <a:solidFill>
                <a:srgbClr val="000000"/>
              </a:solidFill>
              <a:effectLst/>
              <a:latin typeface="inherit"/>
            </a:endParaRPr>
          </a:p>
          <a:p>
            <a:pPr marL="0" indent="0" algn="just">
              <a:buNone/>
            </a:pPr>
            <a:endParaRPr lang="lv-LV" dirty="0"/>
          </a:p>
        </p:txBody>
      </p:sp>
    </p:spTree>
    <p:extLst>
      <p:ext uri="{BB962C8B-B14F-4D97-AF65-F5344CB8AC3E}">
        <p14:creationId xmlns:p14="http://schemas.microsoft.com/office/powerpoint/2010/main" val="36203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AFF8A-C54D-43A6-A9D5-DF734DC48A95}"/>
              </a:ext>
            </a:extLst>
          </p:cNvPr>
          <p:cNvSpPr>
            <a:spLocks noGrp="1"/>
          </p:cNvSpPr>
          <p:nvPr>
            <p:ph type="title"/>
          </p:nvPr>
        </p:nvSpPr>
        <p:spPr>
          <a:xfrm>
            <a:off x="4654296" y="1066800"/>
            <a:ext cx="6894576" cy="1036320"/>
          </a:xfrm>
        </p:spPr>
        <p:txBody>
          <a:bodyPr anchor="b">
            <a:normAutofit/>
          </a:bodyPr>
          <a:lstStyle/>
          <a:p>
            <a:r>
              <a:rPr lang="lv-LV" altLang="lv-LV" sz="5400" b="1" dirty="0">
                <a:effectLst>
                  <a:outerShdw blurRad="38100" dist="38100" dir="2700000" algn="tl">
                    <a:srgbClr val="000000">
                      <a:alpha val="43137"/>
                    </a:srgbClr>
                  </a:outerShdw>
                </a:effectLst>
              </a:rPr>
              <a:t>EPALE</a:t>
            </a:r>
            <a:endParaRPr lang="lv-LV" sz="5400" dirty="0"/>
          </a:p>
        </p:txBody>
      </p:sp>
      <p:pic>
        <p:nvPicPr>
          <p:cNvPr id="4" name="Picture 3" descr="Diagram, text&#10;&#10;Description automatically generated">
            <a:extLst>
              <a:ext uri="{FF2B5EF4-FFF2-40B4-BE49-F238E27FC236}">
                <a16:creationId xmlns:a16="http://schemas.microsoft.com/office/drawing/2014/main" id="{88598807-712E-426D-BE99-B7BECC3D1E88}"/>
              </a:ext>
            </a:extLst>
          </p:cNvPr>
          <p:cNvPicPr>
            <a:picLocks noChangeAspect="1"/>
          </p:cNvPicPr>
          <p:nvPr/>
        </p:nvPicPr>
        <p:blipFill rotWithShape="1">
          <a:blip r:embed="rId2"/>
          <a:srcRect r="2" b="269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3E274A-FF2B-463A-BE4C-2A0E72352B95}"/>
              </a:ext>
            </a:extLst>
          </p:cNvPr>
          <p:cNvSpPr>
            <a:spLocks noGrp="1"/>
          </p:cNvSpPr>
          <p:nvPr>
            <p:ph idx="1"/>
          </p:nvPr>
        </p:nvSpPr>
        <p:spPr>
          <a:xfrm>
            <a:off x="4654296" y="2583180"/>
            <a:ext cx="7185279" cy="3608070"/>
          </a:xfrm>
        </p:spPr>
        <p:txBody>
          <a:bodyPr>
            <a:noAutofit/>
          </a:bodyPr>
          <a:lstStyle/>
          <a:p>
            <a:pPr marL="0" indent="0">
              <a:buNone/>
            </a:pPr>
            <a:r>
              <a:rPr lang="lv-LV" sz="1800" dirty="0"/>
              <a:t>EPALE - Eiropas Pieaugušo izglītības e-platforma</a:t>
            </a:r>
          </a:p>
          <a:p>
            <a:r>
              <a:rPr lang="lv-LV" sz="1800" b="0" i="0" dirty="0">
                <a:solidFill>
                  <a:srgbClr val="333333"/>
                </a:solidFill>
                <a:effectLst/>
              </a:rPr>
              <a:t>EPALE ir eiropeiska atvērtas dalības </a:t>
            </a:r>
            <a:r>
              <a:rPr lang="lv-LV" sz="1800" b="0" i="0" dirty="0" err="1">
                <a:solidFill>
                  <a:srgbClr val="333333"/>
                </a:solidFill>
                <a:effectLst/>
              </a:rPr>
              <a:t>daudzvalodu</a:t>
            </a:r>
            <a:r>
              <a:rPr lang="lv-LV" sz="1800" b="0" i="0" dirty="0">
                <a:solidFill>
                  <a:srgbClr val="333333"/>
                </a:solidFill>
                <a:effectLst/>
              </a:rPr>
              <a:t> kopiena pieaugušo izglītības speciālistiem, ieskaitot pieaugušo pasniedzējiem un treneriem, konsultantiem un atbalsta personālam, zinātniekiem un akadēmiķiem, kā arī politikas veidotājiem.</a:t>
            </a:r>
            <a:endParaRPr lang="lv-LV" sz="1800" dirty="0"/>
          </a:p>
          <a:p>
            <a:r>
              <a:rPr lang="lv-LV" sz="1800" dirty="0" err="1">
                <a:solidFill>
                  <a:srgbClr val="212529"/>
                </a:solidFill>
              </a:rPr>
              <a:t>Daudzvalodu</a:t>
            </a:r>
            <a:r>
              <a:rPr lang="lv-LV" sz="1800" dirty="0">
                <a:solidFill>
                  <a:srgbClr val="212529"/>
                </a:solidFill>
              </a:rPr>
              <a:t> virtuālā platforma attīstīta, lai veidotu vienotu diskusiju un pieredzes apmaiņas telpu pieaugušo izglītības profesionāļiem. Interneta lapa apkopo informāciju, kas saistīta ar pieaugušo izglītību Eiropā, ietverot plašu resursu bibliotēku pedagogiem, publikācijas par pieaugušo izglītības aktualitātēm saistībā ar notiekošo Eiropas ekonomikā un politikā.</a:t>
            </a:r>
            <a:endParaRPr lang="lv-LV" sz="1800" dirty="0"/>
          </a:p>
          <a:p>
            <a:r>
              <a:rPr lang="lv-LV" sz="1800" b="0" i="0" dirty="0">
                <a:solidFill>
                  <a:srgbClr val="333333"/>
                </a:solidFill>
                <a:effectLst/>
              </a:rPr>
              <a:t>Šeit varat meklēt organizācijas un personas, kas vēlas apspriest idejas, apmainīties ar labāko praksi un atrast partnerus finansētiem projektiem.</a:t>
            </a:r>
          </a:p>
          <a:p>
            <a:pPr marL="0" indent="0">
              <a:buNone/>
            </a:pPr>
            <a:r>
              <a:rPr lang="lv-LV" sz="1800" dirty="0"/>
              <a:t>https://epale.ec.europa.eu/lv</a:t>
            </a:r>
          </a:p>
        </p:txBody>
      </p:sp>
      <p:pic>
        <p:nvPicPr>
          <p:cNvPr id="3076" name="Picture 4" descr="EPALE baneris1">
            <a:extLst>
              <a:ext uri="{FF2B5EF4-FFF2-40B4-BE49-F238E27FC236}">
                <a16:creationId xmlns:a16="http://schemas.microsoft.com/office/drawing/2014/main" id="{A7D330EC-A4AE-462F-A163-62A53E679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996" y="359092"/>
            <a:ext cx="2671916" cy="203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00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2DD6-F694-473F-ACF1-F10F807478AA}"/>
              </a:ext>
            </a:extLst>
          </p:cNvPr>
          <p:cNvSpPr>
            <a:spLocks noGrp="1"/>
          </p:cNvSpPr>
          <p:nvPr>
            <p:ph type="title"/>
          </p:nvPr>
        </p:nvSpPr>
        <p:spPr/>
        <p:txBody>
          <a:bodyPr>
            <a:normAutofit fontScale="90000"/>
          </a:bodyPr>
          <a:lstStyle/>
          <a:p>
            <a:pPr algn="ctr"/>
            <a:r>
              <a:rPr lang="lv-LV" altLang="lv-LV" b="1" dirty="0">
                <a:solidFill>
                  <a:srgbClr val="007FC7"/>
                </a:solidFill>
                <a:latin typeface="Verdana" panose="020B0604030504040204" pitchFamily="34" charset="0"/>
                <a:ea typeface="Verdana" panose="020B0604030504040204" pitchFamily="34" charset="0"/>
              </a:rPr>
              <a:t>Pieteikuma tehniskās atbilstības vērtēšana</a:t>
            </a:r>
            <a:br>
              <a:rPr lang="lv-LV" altLang="lv-LV" b="1" dirty="0"/>
            </a:br>
            <a:r>
              <a:rPr lang="lv-LV" altLang="lv-LV" sz="1400" b="1" dirty="0"/>
              <a:t>(</a:t>
            </a:r>
            <a:r>
              <a:rPr lang="lv-LV" sz="1400" b="1" dirty="0">
                <a:effectLst/>
                <a:latin typeface="Calibri" panose="020F0502020204030204" pitchFamily="34" charset="0"/>
                <a:ea typeface="Wingdings-Regular"/>
              </a:rPr>
              <a:t>ĪSTERMIŅA PROJEKTI)</a:t>
            </a:r>
            <a:endParaRPr lang="lv-LV" sz="1400" dirty="0"/>
          </a:p>
        </p:txBody>
      </p:sp>
      <p:sp>
        <p:nvSpPr>
          <p:cNvPr id="3" name="Content Placeholder 2">
            <a:extLst>
              <a:ext uri="{FF2B5EF4-FFF2-40B4-BE49-F238E27FC236}">
                <a16:creationId xmlns:a16="http://schemas.microsoft.com/office/drawing/2014/main" id="{00980A0D-771D-40B0-B7E6-0CF0CBCED305}"/>
              </a:ext>
            </a:extLst>
          </p:cNvPr>
          <p:cNvSpPr>
            <a:spLocks noGrp="1"/>
          </p:cNvSpPr>
          <p:nvPr>
            <p:ph idx="1"/>
          </p:nvPr>
        </p:nvSpPr>
        <p:spPr/>
        <p:txBody>
          <a:bodyPr>
            <a:normAutofit fontScale="77500" lnSpcReduction="20000"/>
          </a:bodyPr>
          <a:lstStyle/>
          <a:p>
            <a:pPr marL="0" indent="0">
              <a:buNone/>
            </a:pPr>
            <a:r>
              <a:rPr lang="lv-LV" dirty="0"/>
              <a:t>Galvenie kritēriji:</a:t>
            </a:r>
          </a:p>
          <a:p>
            <a:pPr marL="0" indent="0">
              <a:buNone/>
            </a:pPr>
            <a:r>
              <a:rPr lang="lv-LV" dirty="0"/>
              <a:t>Projekta pieteikumu ir iesniegusi atbilstoša organizācija</a:t>
            </a:r>
          </a:p>
          <a:p>
            <a:pPr marL="0" indent="0">
              <a:buNone/>
            </a:pPr>
            <a:r>
              <a:rPr lang="lv-LV" dirty="0"/>
              <a:t>Projekta pieteikumam ir jābūt iesniegtam no Latvijas </a:t>
            </a:r>
          </a:p>
          <a:p>
            <a:pPr marL="0" indent="0">
              <a:buNone/>
            </a:pPr>
            <a:r>
              <a:rPr lang="lv-LV" dirty="0"/>
              <a:t>Pieteikums iesniegts noteiktajā termiņā</a:t>
            </a:r>
          </a:p>
          <a:p>
            <a:pPr marL="0" indent="0">
              <a:buNone/>
            </a:pPr>
            <a:r>
              <a:rPr lang="lv-LV" dirty="0"/>
              <a:t>Projekta pieteikumu skaits vienā gadā</a:t>
            </a:r>
          </a:p>
          <a:p>
            <a:pPr marL="0" indent="0">
              <a:buNone/>
            </a:pPr>
            <a:r>
              <a:rPr lang="lv-LV" dirty="0"/>
              <a:t>Ne vairāk kā 30 mobilitātes visās aktivitātēs</a:t>
            </a:r>
          </a:p>
          <a:p>
            <a:pPr marL="342900" lvl="1" indent="-342900" algn="just">
              <a:spcBef>
                <a:spcPts val="1200"/>
              </a:spcBef>
              <a:defRPr/>
            </a:pPr>
            <a:r>
              <a:rPr lang="lv-LV" sz="2800" b="1" dirty="0">
                <a:solidFill>
                  <a:schemeClr val="tx1"/>
                </a:solidFill>
                <a:latin typeface="+mn-lt"/>
                <a:ea typeface="+mn-ea"/>
              </a:rPr>
              <a:t>Autentiskums</a:t>
            </a:r>
            <a:r>
              <a:rPr lang="lv-LV" sz="2800" dirty="0">
                <a:solidFill>
                  <a:schemeClr val="tx1"/>
                </a:solidFill>
                <a:latin typeface="+mn-lt"/>
                <a:ea typeface="+mn-ea"/>
              </a:rPr>
              <a:t> - informācija nedrīkst būt pārkopēta no iepriekšējiem vai citu organizāciju pieteikumiem</a:t>
            </a:r>
          </a:p>
          <a:p>
            <a:pPr marL="342900" lvl="1" indent="-342900" algn="just">
              <a:spcBef>
                <a:spcPts val="1200"/>
              </a:spcBef>
              <a:defRPr/>
            </a:pPr>
            <a:r>
              <a:rPr lang="lv-LV" sz="2800" dirty="0">
                <a:solidFill>
                  <a:schemeClr val="tx1"/>
                </a:solidFill>
                <a:latin typeface="+mn-lt"/>
                <a:ea typeface="+mn-ea"/>
              </a:rPr>
              <a:t>Jāpievieno a</a:t>
            </a:r>
            <a:r>
              <a:rPr lang="en-US" sz="2800" dirty="0" err="1">
                <a:solidFill>
                  <a:schemeClr val="tx1"/>
                </a:solidFill>
                <a:latin typeface="+mn-lt"/>
                <a:ea typeface="+mn-ea"/>
              </a:rPr>
              <a:t>pliecinājum</a:t>
            </a:r>
            <a:r>
              <a:rPr lang="lv-LV" sz="2800" dirty="0">
                <a:solidFill>
                  <a:schemeClr val="tx1"/>
                </a:solidFill>
                <a:latin typeface="+mn-lt"/>
                <a:ea typeface="+mn-ea"/>
              </a:rPr>
              <a:t>s</a:t>
            </a:r>
            <a:r>
              <a:rPr lang="en-US" sz="2800" dirty="0">
                <a:solidFill>
                  <a:schemeClr val="tx1"/>
                </a:solidFill>
                <a:latin typeface="+mn-lt"/>
                <a:ea typeface="+mn-ea"/>
              </a:rPr>
              <a:t> </a:t>
            </a:r>
            <a:r>
              <a:rPr lang="lv-LV" sz="2800" dirty="0">
                <a:solidFill>
                  <a:schemeClr val="tx1"/>
                </a:solidFill>
                <a:latin typeface="+mn-lt"/>
                <a:ea typeface="+mn-ea"/>
              </a:rPr>
              <a:t>«</a:t>
            </a:r>
            <a:r>
              <a:rPr lang="en-US" sz="2800" b="1" dirty="0">
                <a:solidFill>
                  <a:schemeClr val="tx1"/>
                </a:solidFill>
                <a:latin typeface="+mn-lt"/>
                <a:ea typeface="+mn-ea"/>
              </a:rPr>
              <a:t>Declaration of </a:t>
            </a:r>
            <a:r>
              <a:rPr lang="en-US" sz="2800" b="1" dirty="0" err="1">
                <a:solidFill>
                  <a:schemeClr val="tx1"/>
                </a:solidFill>
                <a:latin typeface="+mn-lt"/>
                <a:ea typeface="+mn-ea"/>
              </a:rPr>
              <a:t>honour</a:t>
            </a:r>
            <a:r>
              <a:rPr lang="lv-LV" sz="2800" dirty="0">
                <a:solidFill>
                  <a:schemeClr val="tx1"/>
                </a:solidFill>
                <a:latin typeface="+mn-lt"/>
                <a:ea typeface="+mn-ea"/>
              </a:rPr>
              <a:t>», kuru parakstījusi organizācijas </a:t>
            </a:r>
            <a:r>
              <a:rPr lang="lv-LV" sz="2800" dirty="0" err="1">
                <a:solidFill>
                  <a:schemeClr val="tx1"/>
                </a:solidFill>
                <a:latin typeface="+mn-lt"/>
                <a:ea typeface="+mn-ea"/>
              </a:rPr>
              <a:t>paraksttiesīgā</a:t>
            </a:r>
            <a:r>
              <a:rPr lang="lv-LV" sz="2800" dirty="0">
                <a:solidFill>
                  <a:schemeClr val="tx1"/>
                </a:solidFill>
                <a:latin typeface="+mn-lt"/>
                <a:ea typeface="+mn-ea"/>
              </a:rPr>
              <a:t> persona - apliecinājums par to, ka tie </a:t>
            </a:r>
            <a:r>
              <a:rPr lang="lv-LV" sz="2800" b="1" dirty="0">
                <a:solidFill>
                  <a:schemeClr val="tx1"/>
                </a:solidFill>
                <a:latin typeface="+mn-lt"/>
                <a:ea typeface="+mn-ea"/>
              </a:rPr>
              <a:t>neatrodas nevienā no vadlīniju C daļas izslēgšanas kritēriju sarakstā minētajām situācijām</a:t>
            </a:r>
            <a:r>
              <a:rPr lang="lv-LV" sz="2800" dirty="0">
                <a:solidFill>
                  <a:schemeClr val="tx1"/>
                </a:solidFill>
                <a:latin typeface="+mn-lt"/>
                <a:ea typeface="+mn-ea"/>
              </a:rPr>
              <a:t>, ka iesniegtais “Erasmus” plāna </a:t>
            </a:r>
            <a:r>
              <a:rPr lang="lv-LV" sz="2800" b="1" dirty="0">
                <a:solidFill>
                  <a:schemeClr val="tx1"/>
                </a:solidFill>
                <a:latin typeface="+mn-lt"/>
                <a:ea typeface="+mn-ea"/>
              </a:rPr>
              <a:t>saturs ir oriģināls</a:t>
            </a:r>
            <a:r>
              <a:rPr lang="lv-LV" sz="2800" dirty="0">
                <a:solidFill>
                  <a:schemeClr val="tx1"/>
                </a:solidFill>
                <a:latin typeface="+mn-lt"/>
                <a:ea typeface="+mn-ea"/>
              </a:rPr>
              <a:t>, kura autors ir pieteikuma iesniedzēja organizācija, un ka neviena cita organizācija vai no ārpuses piesaistītas personas nav saņēmušas samaksu par pieteikuma sastādīšanu.</a:t>
            </a:r>
          </a:p>
          <a:p>
            <a:pPr marL="0" indent="0">
              <a:buNone/>
            </a:pPr>
            <a:endParaRPr lang="lv-LV" dirty="0"/>
          </a:p>
        </p:txBody>
      </p:sp>
    </p:spTree>
    <p:extLst>
      <p:ext uri="{BB962C8B-B14F-4D97-AF65-F5344CB8AC3E}">
        <p14:creationId xmlns:p14="http://schemas.microsoft.com/office/powerpoint/2010/main" val="289299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ACA0-B419-4495-AE1C-64DB92A65066}"/>
              </a:ext>
            </a:extLst>
          </p:cNvPr>
          <p:cNvSpPr>
            <a:spLocks noGrp="1"/>
          </p:cNvSpPr>
          <p:nvPr>
            <p:ph type="title"/>
          </p:nvPr>
        </p:nvSpPr>
        <p:spPr>
          <a:xfrm>
            <a:off x="6986588" y="1843088"/>
            <a:ext cx="4448174" cy="4629150"/>
          </a:xfrm>
        </p:spPr>
        <p:txBody>
          <a:bodyPr>
            <a:normAutofit/>
          </a:bodyPr>
          <a:lstStyle/>
          <a:p>
            <a:pPr fontAlgn="base"/>
            <a:r>
              <a:rPr lang="lv-LV" sz="2000" dirty="0">
                <a:latin typeface="+mn-lt"/>
              </a:rPr>
              <a:t>Kvalitatīva projekta vērtējums ir vismaz </a:t>
            </a:r>
            <a:r>
              <a:rPr lang="lv-LV" sz="2000" b="1" dirty="0">
                <a:latin typeface="+mn-lt"/>
              </a:rPr>
              <a:t>60</a:t>
            </a:r>
            <a:r>
              <a:rPr lang="lv-LV" sz="2000" dirty="0">
                <a:latin typeface="+mn-lt"/>
              </a:rPr>
              <a:t> </a:t>
            </a:r>
            <a:r>
              <a:rPr lang="lv-LV" sz="2000" b="1" dirty="0">
                <a:latin typeface="+mn-lt"/>
              </a:rPr>
              <a:t>punkti no 100</a:t>
            </a:r>
            <a:r>
              <a:rPr lang="lv-LV" sz="2000" dirty="0">
                <a:latin typeface="+mn-lt"/>
              </a:rPr>
              <a:t>. </a:t>
            </a:r>
            <a:br>
              <a:rPr lang="lv-LV" sz="2000" dirty="0">
                <a:latin typeface="+mn-lt"/>
              </a:rPr>
            </a:br>
            <a:br>
              <a:rPr lang="lv-LV" sz="2000" dirty="0">
                <a:latin typeface="+mn-lt"/>
              </a:rPr>
            </a:br>
            <a:r>
              <a:rPr lang="lv-LV" sz="2000" dirty="0">
                <a:latin typeface="+mn-lt"/>
              </a:rPr>
              <a:t>Turklāt tiem jābūt </a:t>
            </a:r>
            <a:r>
              <a:rPr lang="lv-LV" sz="2000" b="1" dirty="0">
                <a:latin typeface="+mn-lt"/>
              </a:rPr>
              <a:t>vismaz pusei </a:t>
            </a:r>
            <a:r>
              <a:rPr lang="lv-LV" sz="2000" dirty="0">
                <a:latin typeface="+mn-lt"/>
              </a:rPr>
              <a:t>no maksimālā punktu skaita </a:t>
            </a:r>
            <a:r>
              <a:rPr lang="lv-LV" sz="2000" b="1" dirty="0">
                <a:latin typeface="+mn-lt"/>
              </a:rPr>
              <a:t>katrā no kritērijiem</a:t>
            </a:r>
            <a:r>
              <a:rPr lang="lv-LV" sz="2000" dirty="0">
                <a:latin typeface="+mn-lt"/>
              </a:rPr>
              <a:t>. </a:t>
            </a:r>
            <a:br>
              <a:rPr lang="lv-LV" sz="2000" dirty="0">
                <a:latin typeface="+mn-lt"/>
              </a:rPr>
            </a:br>
            <a:br>
              <a:rPr lang="lv-LV" sz="2000" dirty="0">
                <a:latin typeface="+mn-lt"/>
              </a:rPr>
            </a:br>
            <a:r>
              <a:rPr lang="lv-LV" sz="2000" dirty="0">
                <a:latin typeface="+mn-lt"/>
              </a:rPr>
              <a:t>Iesniegtos projektus vērtē Nacionālā aģentūra atbilstoši kvalitātei, vadoties pēc Eiropas Komisijas (EK) noteiktajiem projektu vērtēšanas kritērijiem.</a:t>
            </a:r>
            <a:br>
              <a:rPr lang="lv-LV" sz="2000" dirty="0">
                <a:latin typeface="+mn-lt"/>
              </a:rPr>
            </a:br>
            <a:r>
              <a:rPr lang="lv-LV" sz="2000" dirty="0">
                <a:latin typeface="+mn-lt"/>
              </a:rPr>
              <a:t> </a:t>
            </a:r>
            <a:br>
              <a:rPr lang="lv-LV" sz="2000" dirty="0">
                <a:latin typeface="+mn-lt"/>
              </a:rPr>
            </a:br>
            <a:r>
              <a:rPr lang="lv-LV" sz="2000" b="1" dirty="0">
                <a:latin typeface="+mn-lt"/>
              </a:rPr>
              <a:t>Latvijā Nacionālās aģentūras (LV01)</a:t>
            </a:r>
            <a:r>
              <a:rPr lang="lv-LV" sz="2000" dirty="0">
                <a:latin typeface="+mn-lt"/>
              </a:rPr>
              <a:t> funkciju pilda </a:t>
            </a:r>
            <a:r>
              <a:rPr lang="lv-LV" sz="2000" b="1" dirty="0">
                <a:latin typeface="+mn-lt"/>
              </a:rPr>
              <a:t>Valsts izglītības attīstības aģentūra</a:t>
            </a:r>
            <a:r>
              <a:rPr lang="lv-LV" sz="2000" dirty="0">
                <a:latin typeface="+mn-lt"/>
              </a:rPr>
              <a:t>.</a:t>
            </a:r>
            <a:br>
              <a:rPr lang="lv-LV" sz="800" dirty="0">
                <a:solidFill>
                  <a:srgbClr val="2B3480"/>
                </a:solidFill>
              </a:rPr>
            </a:br>
            <a:endParaRPr lang="lv-LV" sz="1400" dirty="0"/>
          </a:p>
        </p:txBody>
      </p:sp>
      <p:graphicFrame>
        <p:nvGraphicFramePr>
          <p:cNvPr id="8" name="Table 8">
            <a:extLst>
              <a:ext uri="{FF2B5EF4-FFF2-40B4-BE49-F238E27FC236}">
                <a16:creationId xmlns:a16="http://schemas.microsoft.com/office/drawing/2014/main" id="{8D86E06C-B853-4861-9184-C5A18B024F30}"/>
              </a:ext>
            </a:extLst>
          </p:cNvPr>
          <p:cNvGraphicFramePr>
            <a:graphicFrameLocks noGrp="1"/>
          </p:cNvGraphicFramePr>
          <p:nvPr>
            <p:ph idx="1"/>
            <p:extLst>
              <p:ext uri="{D42A27DB-BD31-4B8C-83A1-F6EECF244321}">
                <p14:modId xmlns:p14="http://schemas.microsoft.com/office/powerpoint/2010/main" val="1784770491"/>
              </p:ext>
            </p:extLst>
          </p:nvPr>
        </p:nvGraphicFramePr>
        <p:xfrm>
          <a:off x="685800" y="1800227"/>
          <a:ext cx="5924550" cy="2844133"/>
        </p:xfrm>
        <a:graphic>
          <a:graphicData uri="http://schemas.openxmlformats.org/drawingml/2006/table">
            <a:tbl>
              <a:tblPr firstRow="1" bandRow="1">
                <a:tableStyleId>{5C22544A-7EE6-4342-B048-85BDC9FD1C3A}</a:tableStyleId>
              </a:tblPr>
              <a:tblGrid>
                <a:gridCol w="2486024">
                  <a:extLst>
                    <a:ext uri="{9D8B030D-6E8A-4147-A177-3AD203B41FA5}">
                      <a16:colId xmlns:a16="http://schemas.microsoft.com/office/drawing/2014/main" val="3784585575"/>
                    </a:ext>
                  </a:extLst>
                </a:gridCol>
                <a:gridCol w="3438526">
                  <a:extLst>
                    <a:ext uri="{9D8B030D-6E8A-4147-A177-3AD203B41FA5}">
                      <a16:colId xmlns:a16="http://schemas.microsoft.com/office/drawing/2014/main" val="3396059762"/>
                    </a:ext>
                  </a:extLst>
                </a:gridCol>
              </a:tblGrid>
              <a:tr h="781080">
                <a:tc>
                  <a:txBody>
                    <a:bodyPr/>
                    <a:lstStyle/>
                    <a:p>
                      <a:pPr algn="ctr"/>
                      <a:r>
                        <a:rPr lang="lv-LV" dirty="0"/>
                        <a:t>Projekta atbilstība</a:t>
                      </a:r>
                    </a:p>
                  </a:txBody>
                  <a:tcPr/>
                </a:tc>
                <a:tc>
                  <a:txBody>
                    <a:bodyPr/>
                    <a:lstStyle/>
                    <a:p>
                      <a:pPr algn="ctr"/>
                      <a:r>
                        <a:rPr lang="lv-LV" dirty="0"/>
                        <a:t>Maksimālais punktu skaits kritērijā</a:t>
                      </a:r>
                    </a:p>
                    <a:p>
                      <a:pPr algn="ctr"/>
                      <a:r>
                        <a:rPr lang="lv-LV" dirty="0"/>
                        <a:t>30</a:t>
                      </a:r>
                    </a:p>
                  </a:txBody>
                  <a:tcPr/>
                </a:tc>
                <a:extLst>
                  <a:ext uri="{0D108BD9-81ED-4DB2-BD59-A6C34878D82A}">
                    <a16:rowId xmlns:a16="http://schemas.microsoft.com/office/drawing/2014/main" val="195845868"/>
                  </a:ext>
                </a:extLst>
              </a:tr>
              <a:tr h="990931">
                <a:tc>
                  <a:txBody>
                    <a:bodyPr/>
                    <a:lstStyle/>
                    <a:p>
                      <a:pPr algn="ctr"/>
                      <a:r>
                        <a:rPr lang="lv-LV" dirty="0"/>
                        <a:t>Projekta izstrādes un īstenošanas kvalitāte</a:t>
                      </a:r>
                    </a:p>
                  </a:txBody>
                  <a:tcPr/>
                </a:tc>
                <a:tc>
                  <a:txBody>
                    <a:bodyPr/>
                    <a:lstStyle/>
                    <a:p>
                      <a:pPr algn="ctr"/>
                      <a:r>
                        <a:rPr lang="lv-LV" dirty="0"/>
                        <a:t>Maksimālais punktu skaits kritērijā</a:t>
                      </a:r>
                    </a:p>
                    <a:p>
                      <a:pPr algn="ctr"/>
                      <a:r>
                        <a:rPr lang="lv-LV" dirty="0"/>
                        <a:t>40</a:t>
                      </a:r>
                    </a:p>
                  </a:txBody>
                  <a:tcPr/>
                </a:tc>
                <a:extLst>
                  <a:ext uri="{0D108BD9-81ED-4DB2-BD59-A6C34878D82A}">
                    <a16:rowId xmlns:a16="http://schemas.microsoft.com/office/drawing/2014/main" val="3571564492"/>
                  </a:ext>
                </a:extLst>
              </a:tr>
              <a:tr h="938802">
                <a:tc>
                  <a:txBody>
                    <a:bodyPr/>
                    <a:lstStyle/>
                    <a:p>
                      <a:pPr algn="ctr"/>
                      <a:r>
                        <a:rPr lang="lv-LV" dirty="0"/>
                        <a:t>Turpmāko darbību kvalitāte</a:t>
                      </a:r>
                    </a:p>
                  </a:txBody>
                  <a:tcPr/>
                </a:tc>
                <a:tc>
                  <a:txBody>
                    <a:bodyPr/>
                    <a:lstStyle/>
                    <a:p>
                      <a:pPr algn="ctr"/>
                      <a:r>
                        <a:rPr lang="lv-LV" dirty="0"/>
                        <a:t>Maksimālais punktu skaits kritērijā</a:t>
                      </a:r>
                    </a:p>
                    <a:p>
                      <a:pPr algn="ctr"/>
                      <a:r>
                        <a:rPr lang="lv-LV" dirty="0"/>
                        <a:t>30</a:t>
                      </a:r>
                    </a:p>
                  </a:txBody>
                  <a:tcPr/>
                </a:tc>
                <a:extLst>
                  <a:ext uri="{0D108BD9-81ED-4DB2-BD59-A6C34878D82A}">
                    <a16:rowId xmlns:a16="http://schemas.microsoft.com/office/drawing/2014/main" val="2614125549"/>
                  </a:ext>
                </a:extLst>
              </a:tr>
            </a:tbl>
          </a:graphicData>
        </a:graphic>
      </p:graphicFrame>
      <p:sp>
        <p:nvSpPr>
          <p:cNvPr id="10" name="Title 1">
            <a:extLst>
              <a:ext uri="{FF2B5EF4-FFF2-40B4-BE49-F238E27FC236}">
                <a16:creationId xmlns:a16="http://schemas.microsoft.com/office/drawing/2014/main" id="{C6BBA988-36A8-4FB9-A0F3-BDA75165278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a:solidFill>
                  <a:srgbClr val="007FC7"/>
                </a:solidFill>
                <a:latin typeface="Verdana" panose="020B0604030504040204" pitchFamily="34" charset="0"/>
                <a:ea typeface="Verdana" panose="020B0604030504040204" pitchFamily="34" charset="0"/>
              </a:rPr>
              <a:t>Pieteikuma kvalitātes vērtēšana</a:t>
            </a:r>
            <a:br>
              <a:rPr lang="lv-LV" b="1" dirty="0"/>
            </a:br>
            <a:r>
              <a:rPr lang="lv-LV" altLang="lv-LV" sz="1400" b="1" dirty="0"/>
              <a:t>(</a:t>
            </a:r>
            <a:r>
              <a:rPr lang="lv-LV" sz="1400" b="1" dirty="0">
                <a:latin typeface="Calibri" panose="020F0502020204030204" pitchFamily="34" charset="0"/>
                <a:ea typeface="Wingdings-Regular"/>
              </a:rPr>
              <a:t>ĪSTERMIŅA PROJEKTI)</a:t>
            </a:r>
            <a:endParaRPr lang="lv-LV" sz="1400" dirty="0"/>
          </a:p>
        </p:txBody>
      </p:sp>
    </p:spTree>
    <p:extLst>
      <p:ext uri="{BB962C8B-B14F-4D97-AF65-F5344CB8AC3E}">
        <p14:creationId xmlns:p14="http://schemas.microsoft.com/office/powerpoint/2010/main" val="147931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1DAB-7B4E-4D7D-B8ED-86994871AD3A}"/>
              </a:ext>
            </a:extLst>
          </p:cNvPr>
          <p:cNvSpPr>
            <a:spLocks noGrp="1"/>
          </p:cNvSpPr>
          <p:nvPr>
            <p:ph type="title"/>
          </p:nvPr>
        </p:nvSpPr>
        <p:spPr>
          <a:xfrm>
            <a:off x="1571625" y="365125"/>
            <a:ext cx="10515600" cy="1325563"/>
          </a:xfrm>
        </p:spPr>
        <p:txBody>
          <a:bodyPr/>
          <a:lstStyle/>
          <a:p>
            <a:r>
              <a:rPr lang="lv-LV" b="1" dirty="0"/>
              <a:t>Procesu shēma dalībniekiem</a:t>
            </a:r>
          </a:p>
        </p:txBody>
      </p:sp>
      <p:graphicFrame>
        <p:nvGraphicFramePr>
          <p:cNvPr id="4" name="Content Placeholder 4">
            <a:extLst>
              <a:ext uri="{FF2B5EF4-FFF2-40B4-BE49-F238E27FC236}">
                <a16:creationId xmlns:a16="http://schemas.microsoft.com/office/drawing/2014/main" id="{89C9CD01-4007-46AA-A7E0-19984FA50AC8}"/>
              </a:ext>
            </a:extLst>
          </p:cNvPr>
          <p:cNvGraphicFramePr>
            <a:graphicFrameLocks noGrp="1"/>
          </p:cNvGraphicFramePr>
          <p:nvPr>
            <p:ph idx="4294967295"/>
            <p:extLst>
              <p:ext uri="{D42A27DB-BD31-4B8C-83A1-F6EECF244321}">
                <p14:modId xmlns:p14="http://schemas.microsoft.com/office/powerpoint/2010/main" val="4106857981"/>
              </p:ext>
            </p:extLst>
          </p:nvPr>
        </p:nvGraphicFramePr>
        <p:xfrm>
          <a:off x="-1" y="1825625"/>
          <a:ext cx="767125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3DED07C-AFD4-4C80-A24E-40E1992F2CC6}"/>
              </a:ext>
            </a:extLst>
          </p:cNvPr>
          <p:cNvSpPr txBox="1">
            <a:spLocks/>
          </p:cNvSpPr>
          <p:nvPr/>
        </p:nvSpPr>
        <p:spPr>
          <a:xfrm>
            <a:off x="6619875" y="1100932"/>
            <a:ext cx="4819649" cy="2900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lv-LV" b="1" dirty="0"/>
          </a:p>
        </p:txBody>
      </p:sp>
      <p:sp>
        <p:nvSpPr>
          <p:cNvPr id="6" name="TextBox 5">
            <a:extLst>
              <a:ext uri="{FF2B5EF4-FFF2-40B4-BE49-F238E27FC236}">
                <a16:creationId xmlns:a16="http://schemas.microsoft.com/office/drawing/2014/main" id="{7AD9C37B-7034-4E09-9DCE-14E4888306D2}"/>
              </a:ext>
            </a:extLst>
          </p:cNvPr>
          <p:cNvSpPr txBox="1"/>
          <p:nvPr/>
        </p:nvSpPr>
        <p:spPr>
          <a:xfrm>
            <a:off x="5044540" y="1964830"/>
            <a:ext cx="4819650" cy="923330"/>
          </a:xfrm>
          <a:prstGeom prst="rect">
            <a:avLst/>
          </a:prstGeom>
          <a:noFill/>
        </p:spPr>
        <p:txBody>
          <a:bodyPr wrap="square">
            <a:spAutoFit/>
          </a:bodyPr>
          <a:lstStyle/>
          <a:p>
            <a:r>
              <a:rPr lang="lv-LV" dirty="0"/>
              <a:t>https://webgate.ec.europa.eu/tracesnt-help/Content/C_EU%20login/create-a-new-EU-login-account.htm</a:t>
            </a:r>
          </a:p>
        </p:txBody>
      </p:sp>
      <p:sp>
        <p:nvSpPr>
          <p:cNvPr id="8" name="TextBox 7">
            <a:extLst>
              <a:ext uri="{FF2B5EF4-FFF2-40B4-BE49-F238E27FC236}">
                <a16:creationId xmlns:a16="http://schemas.microsoft.com/office/drawing/2014/main" id="{4EB00A8C-494F-4301-A322-29FFBA36C885}"/>
              </a:ext>
            </a:extLst>
          </p:cNvPr>
          <p:cNvSpPr txBox="1"/>
          <p:nvPr/>
        </p:nvSpPr>
        <p:spPr>
          <a:xfrm>
            <a:off x="6096000" y="3563065"/>
            <a:ext cx="6097348" cy="646331"/>
          </a:xfrm>
          <a:prstGeom prst="rect">
            <a:avLst/>
          </a:prstGeom>
          <a:noFill/>
        </p:spPr>
        <p:txBody>
          <a:bodyPr wrap="square">
            <a:spAutoFit/>
          </a:bodyPr>
          <a:lstStyle/>
          <a:p>
            <a:r>
              <a:rPr lang="lv-LV" dirty="0"/>
              <a:t>https://webgate.ec.europa.eu/erasmus-esc/home/organisations/search-for-an-organisation</a:t>
            </a:r>
          </a:p>
        </p:txBody>
      </p:sp>
      <p:sp>
        <p:nvSpPr>
          <p:cNvPr id="10" name="TextBox 9">
            <a:extLst>
              <a:ext uri="{FF2B5EF4-FFF2-40B4-BE49-F238E27FC236}">
                <a16:creationId xmlns:a16="http://schemas.microsoft.com/office/drawing/2014/main" id="{7B937C81-0A23-4671-A34D-7DB8F92CCB68}"/>
              </a:ext>
            </a:extLst>
          </p:cNvPr>
          <p:cNvSpPr txBox="1"/>
          <p:nvPr/>
        </p:nvSpPr>
        <p:spPr>
          <a:xfrm>
            <a:off x="7399493" y="5110737"/>
            <a:ext cx="4792507" cy="646331"/>
          </a:xfrm>
          <a:prstGeom prst="rect">
            <a:avLst/>
          </a:prstGeom>
          <a:noFill/>
        </p:spPr>
        <p:txBody>
          <a:bodyPr wrap="square">
            <a:spAutoFit/>
          </a:bodyPr>
          <a:lstStyle/>
          <a:p>
            <a:r>
              <a:rPr lang="lv-LV" dirty="0"/>
              <a:t>https://webgate.ec.europa.eu/app-forms/af-ui-search-applications/#/my-applications</a:t>
            </a:r>
          </a:p>
        </p:txBody>
      </p:sp>
    </p:spTree>
    <p:extLst>
      <p:ext uri="{BB962C8B-B14F-4D97-AF65-F5344CB8AC3E}">
        <p14:creationId xmlns:p14="http://schemas.microsoft.com/office/powerpoint/2010/main" val="423598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CA95-EDCB-45B4-A7CF-37444401E1C0}"/>
              </a:ext>
            </a:extLst>
          </p:cNvPr>
          <p:cNvSpPr>
            <a:spLocks noGrp="1"/>
          </p:cNvSpPr>
          <p:nvPr>
            <p:ph type="title"/>
          </p:nvPr>
        </p:nvSpPr>
        <p:spPr>
          <a:xfrm>
            <a:off x="838200" y="304801"/>
            <a:ext cx="10515600" cy="2162174"/>
          </a:xfrm>
        </p:spPr>
        <p:txBody>
          <a:bodyPr>
            <a:normAutofit/>
          </a:bodyPr>
          <a:lstStyle/>
          <a:p>
            <a:r>
              <a:rPr lang="lv-LV" sz="4900" b="1" dirty="0">
                <a:solidFill>
                  <a:srgbClr val="007FC7"/>
                </a:solidFill>
                <a:latin typeface="Verdana" panose="020B0604030504040204" pitchFamily="34" charset="0"/>
                <a:ea typeface="Verdana" panose="020B0604030504040204" pitchFamily="34" charset="0"/>
              </a:rPr>
              <a:t>Kvalitātes kritēriji </a:t>
            </a:r>
            <a:r>
              <a:rPr lang="lv-LV" altLang="lv-LV" sz="1600" b="1" dirty="0">
                <a:solidFill>
                  <a:srgbClr val="007FC7"/>
                </a:solidFill>
                <a:latin typeface="Verdana" panose="020B0604030504040204" pitchFamily="34" charset="0"/>
                <a:ea typeface="Verdana" panose="020B0604030504040204" pitchFamily="34" charset="0"/>
              </a:rPr>
              <a:t>(</a:t>
            </a:r>
            <a:r>
              <a:rPr lang="lv-LV" sz="1600" b="1" dirty="0">
                <a:solidFill>
                  <a:srgbClr val="007FC7"/>
                </a:solidFill>
                <a:latin typeface="Verdana" panose="020B0604030504040204" pitchFamily="34" charset="0"/>
                <a:ea typeface="Verdana" panose="020B0604030504040204" pitchFamily="34" charset="0"/>
              </a:rPr>
              <a:t>ĪSTERMIŅA PROJEKTI)</a:t>
            </a:r>
            <a:br>
              <a:rPr lang="lv-LV" sz="1600" dirty="0"/>
            </a:br>
            <a:br>
              <a:rPr lang="lv-LV" dirty="0"/>
            </a:br>
            <a:endParaRPr lang="lv-LV" dirty="0"/>
          </a:p>
        </p:txBody>
      </p:sp>
      <p:sp>
        <p:nvSpPr>
          <p:cNvPr id="3" name="Content Placeholder 2">
            <a:extLst>
              <a:ext uri="{FF2B5EF4-FFF2-40B4-BE49-F238E27FC236}">
                <a16:creationId xmlns:a16="http://schemas.microsoft.com/office/drawing/2014/main" id="{7B190411-2AAA-4CE1-862F-3FFB5E3809B9}"/>
              </a:ext>
            </a:extLst>
          </p:cNvPr>
          <p:cNvSpPr>
            <a:spLocks noGrp="1"/>
          </p:cNvSpPr>
          <p:nvPr>
            <p:ph idx="1"/>
          </p:nvPr>
        </p:nvSpPr>
        <p:spPr>
          <a:xfrm>
            <a:off x="838200" y="1890712"/>
            <a:ext cx="9925050" cy="3076576"/>
          </a:xfrm>
        </p:spPr>
        <p:txBody>
          <a:bodyPr/>
          <a:lstStyle/>
          <a:p>
            <a:pPr marL="0" indent="0">
              <a:buNone/>
            </a:pPr>
            <a:r>
              <a:rPr lang="lv-LV" b="1" u="sng" dirty="0"/>
              <a:t>Projekta atbilstība</a:t>
            </a:r>
            <a:r>
              <a:rPr lang="lv-LV" u="sng" dirty="0"/>
              <a:t>:</a:t>
            </a:r>
          </a:p>
          <a:p>
            <a:r>
              <a:rPr lang="lv-LV" altLang="lv-LV" sz="2800" dirty="0"/>
              <a:t>Projekta pieteikuma atbilstība </a:t>
            </a:r>
            <a:r>
              <a:rPr lang="lv-LV" dirty="0"/>
              <a:t>pieaugušo izglītības sektoram</a:t>
            </a:r>
          </a:p>
          <a:p>
            <a:r>
              <a:rPr lang="lv-LV" altLang="lv-LV" sz="2800" dirty="0"/>
              <a:t>Atbilstība iesaistīto organizāciju un dalībnieku vajadzībām</a:t>
            </a:r>
          </a:p>
          <a:p>
            <a:r>
              <a:rPr lang="lv-LV" altLang="lv-LV" dirty="0"/>
              <a:t>I</a:t>
            </a:r>
            <a:r>
              <a:rPr lang="lv-LV" altLang="lv-LV" sz="2800" dirty="0"/>
              <a:t>esaistīto organizāciju un dalībnieku vajadzības,</a:t>
            </a:r>
            <a:r>
              <a:rPr lang="lv-LV" dirty="0"/>
              <a:t> atbalstot </a:t>
            </a:r>
            <a:r>
              <a:rPr lang="lv-LV" dirty="0" err="1"/>
              <a:t>jaunpienācējus</a:t>
            </a:r>
            <a:r>
              <a:rPr lang="lv-LV" dirty="0"/>
              <a:t> un mazāk pieredzējušas organizācijas, kā arī atbalstot dalībniekus ar mazākām iespējām iesaistīties izglītībā.</a:t>
            </a:r>
          </a:p>
        </p:txBody>
      </p:sp>
    </p:spTree>
    <p:extLst>
      <p:ext uri="{BB962C8B-B14F-4D97-AF65-F5344CB8AC3E}">
        <p14:creationId xmlns:p14="http://schemas.microsoft.com/office/powerpoint/2010/main" val="240946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D71B-57AF-4AEF-BC1A-127B37C90BF6}"/>
              </a:ext>
            </a:extLst>
          </p:cNvPr>
          <p:cNvSpPr>
            <a:spLocks noGrp="1"/>
          </p:cNvSpPr>
          <p:nvPr>
            <p:ph type="title"/>
          </p:nvPr>
        </p:nvSpPr>
        <p:spPr/>
        <p:txBody>
          <a:bodyPr>
            <a:normAutofit/>
          </a:bodyPr>
          <a:lstStyle/>
          <a:p>
            <a:r>
              <a:rPr lang="lv-LV" sz="4900" b="1" dirty="0">
                <a:solidFill>
                  <a:srgbClr val="007FC7"/>
                </a:solidFill>
                <a:latin typeface="Verdana" panose="020B0604030504040204" pitchFamily="34" charset="0"/>
                <a:ea typeface="Verdana" panose="020B0604030504040204" pitchFamily="34" charset="0"/>
              </a:rPr>
              <a:t>Kvalitātes kritēriji </a:t>
            </a:r>
            <a:r>
              <a:rPr lang="lv-LV" altLang="lv-LV" sz="1800" b="1" dirty="0">
                <a:solidFill>
                  <a:srgbClr val="007FC7"/>
                </a:solidFill>
                <a:latin typeface="Verdana" panose="020B0604030504040204" pitchFamily="34" charset="0"/>
                <a:ea typeface="Verdana" panose="020B0604030504040204" pitchFamily="34" charset="0"/>
              </a:rPr>
              <a:t>(</a:t>
            </a:r>
            <a:r>
              <a:rPr lang="lv-LV" sz="1800" b="1" dirty="0">
                <a:solidFill>
                  <a:srgbClr val="007FC7"/>
                </a:solidFill>
                <a:latin typeface="Verdana" panose="020B0604030504040204" pitchFamily="34" charset="0"/>
                <a:ea typeface="Verdana" panose="020B0604030504040204" pitchFamily="34" charset="0"/>
              </a:rPr>
              <a:t>ĪSTERMIŅA PROJEKTI)</a:t>
            </a:r>
            <a:br>
              <a:rPr lang="lv-LV" sz="1800" dirty="0"/>
            </a:br>
            <a:endParaRPr lang="lv-LV" sz="1800" dirty="0"/>
          </a:p>
        </p:txBody>
      </p:sp>
      <p:sp>
        <p:nvSpPr>
          <p:cNvPr id="3" name="Content Placeholder 2">
            <a:extLst>
              <a:ext uri="{FF2B5EF4-FFF2-40B4-BE49-F238E27FC236}">
                <a16:creationId xmlns:a16="http://schemas.microsoft.com/office/drawing/2014/main" id="{F0A4F056-C1B4-405F-B7B3-115A39338084}"/>
              </a:ext>
            </a:extLst>
          </p:cNvPr>
          <p:cNvSpPr>
            <a:spLocks noGrp="1"/>
          </p:cNvSpPr>
          <p:nvPr>
            <p:ph idx="1"/>
          </p:nvPr>
        </p:nvSpPr>
        <p:spPr/>
        <p:txBody>
          <a:bodyPr>
            <a:normAutofit lnSpcReduction="10000"/>
          </a:bodyPr>
          <a:lstStyle/>
          <a:p>
            <a:pPr marL="0" indent="0">
              <a:buNone/>
            </a:pPr>
            <a:r>
              <a:rPr lang="lv-LV" b="1" u="sng" dirty="0"/>
              <a:t>Projekta izstrādes un īstenošanas kvalitāte:</a:t>
            </a:r>
          </a:p>
          <a:p>
            <a:pPr>
              <a:spcAft>
                <a:spcPts val="600"/>
              </a:spcAft>
            </a:pPr>
            <a:r>
              <a:rPr lang="lv-LV" altLang="lv-LV" dirty="0"/>
              <a:t>P</a:t>
            </a:r>
            <a:r>
              <a:rPr lang="lv-LV" altLang="lv-LV" sz="2800" dirty="0"/>
              <a:t>rojekta mērķi skaidri un konkrēti risina pieteikuma iesniedzēja organizācijas, tās darbinieku un izglītojamo vajadzības</a:t>
            </a:r>
          </a:p>
          <a:p>
            <a:pPr>
              <a:spcAft>
                <a:spcPts val="600"/>
              </a:spcAft>
            </a:pPr>
            <a:r>
              <a:rPr lang="lv-LV" altLang="lv-LV" dirty="0"/>
              <a:t>A</a:t>
            </a:r>
            <a:r>
              <a:rPr lang="lv-LV" altLang="lv-LV" sz="2800" dirty="0"/>
              <a:t>ktivitāte un to saturs atbilst projekta mērķu sasniegšanai</a:t>
            </a:r>
          </a:p>
          <a:p>
            <a:pPr>
              <a:spcAft>
                <a:spcPts val="600"/>
              </a:spcAft>
            </a:pPr>
            <a:r>
              <a:rPr lang="lv-LV" altLang="lv-LV" sz="2800" dirty="0"/>
              <a:t>Katrai aktivitātei ir skaidrs darba plāns</a:t>
            </a:r>
          </a:p>
          <a:p>
            <a:pPr>
              <a:spcAft>
                <a:spcPts val="600"/>
              </a:spcAft>
            </a:pPr>
            <a:r>
              <a:rPr lang="lv-LV" altLang="lv-LV" dirty="0"/>
              <a:t>P</a:t>
            </a:r>
            <a:r>
              <a:rPr lang="lv-LV" altLang="lv-LV" sz="2800" dirty="0"/>
              <a:t>rojektā ir iekļauta videi draudzīga un atbildīga prakse</a:t>
            </a:r>
          </a:p>
          <a:p>
            <a:pPr>
              <a:spcAft>
                <a:spcPts val="600"/>
              </a:spcAft>
            </a:pPr>
            <a:r>
              <a:rPr lang="lv-LV" altLang="lv-LV" sz="2800" dirty="0"/>
              <a:t>Projekts ietver digitālo rīku un mācību metožu izmantošanu, lai papildinātu fiziskās mobilitātes aktivitātes un uzlabotu sadarbību ar </a:t>
            </a:r>
            <a:r>
              <a:rPr lang="lv-LV" altLang="lv-LV" sz="2800" dirty="0" err="1"/>
              <a:t>partnerorganizācijām</a:t>
            </a:r>
            <a:r>
              <a:rPr lang="lv-LV" altLang="lv-LV" sz="2800" dirty="0"/>
              <a:t>.</a:t>
            </a:r>
            <a:endParaRPr lang="lv-LV" dirty="0"/>
          </a:p>
        </p:txBody>
      </p:sp>
    </p:spTree>
    <p:extLst>
      <p:ext uri="{BB962C8B-B14F-4D97-AF65-F5344CB8AC3E}">
        <p14:creationId xmlns:p14="http://schemas.microsoft.com/office/powerpoint/2010/main" val="281042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5EE8-C308-4DEA-8D10-085E000F2444}"/>
              </a:ext>
            </a:extLst>
          </p:cNvPr>
          <p:cNvSpPr>
            <a:spLocks noGrp="1"/>
          </p:cNvSpPr>
          <p:nvPr>
            <p:ph type="title"/>
          </p:nvPr>
        </p:nvSpPr>
        <p:spPr>
          <a:xfrm>
            <a:off x="647700" y="500062"/>
            <a:ext cx="10515600" cy="1325563"/>
          </a:xfrm>
        </p:spPr>
        <p:txBody>
          <a:bodyPr>
            <a:normAutofit fontScale="90000"/>
          </a:bodyPr>
          <a:lstStyle/>
          <a:p>
            <a:r>
              <a:rPr lang="lv-LV" sz="4900" b="1" dirty="0">
                <a:solidFill>
                  <a:srgbClr val="007FC7"/>
                </a:solidFill>
                <a:latin typeface="Verdana" panose="020B0604030504040204" pitchFamily="34" charset="0"/>
                <a:ea typeface="Verdana" panose="020B0604030504040204" pitchFamily="34" charset="0"/>
              </a:rPr>
              <a:t>Kvalitātes kritēriji </a:t>
            </a:r>
            <a:r>
              <a:rPr lang="lv-LV" altLang="lv-LV" sz="1800" b="1" dirty="0">
                <a:solidFill>
                  <a:srgbClr val="007FC7"/>
                </a:solidFill>
                <a:latin typeface="Verdana" panose="020B0604030504040204" pitchFamily="34" charset="0"/>
                <a:ea typeface="Verdana" panose="020B0604030504040204" pitchFamily="34" charset="0"/>
              </a:rPr>
              <a:t>(</a:t>
            </a:r>
            <a:r>
              <a:rPr lang="lv-LV" sz="1800" b="1" dirty="0">
                <a:solidFill>
                  <a:srgbClr val="007FC7"/>
                </a:solidFill>
                <a:latin typeface="Verdana" panose="020B0604030504040204" pitchFamily="34" charset="0"/>
                <a:ea typeface="Verdana" panose="020B0604030504040204" pitchFamily="34" charset="0"/>
              </a:rPr>
              <a:t>ĪSTERMIŅA PROJEKTI)</a:t>
            </a:r>
            <a:br>
              <a:rPr lang="lv-LV" sz="4400" dirty="0"/>
            </a:br>
            <a:endParaRPr lang="lv-LV" dirty="0"/>
          </a:p>
        </p:txBody>
      </p:sp>
      <p:sp>
        <p:nvSpPr>
          <p:cNvPr id="3" name="Content Placeholder 2">
            <a:extLst>
              <a:ext uri="{FF2B5EF4-FFF2-40B4-BE49-F238E27FC236}">
                <a16:creationId xmlns:a16="http://schemas.microsoft.com/office/drawing/2014/main" id="{F1B250E2-269B-493F-974F-0706DFEE36D9}"/>
              </a:ext>
            </a:extLst>
          </p:cNvPr>
          <p:cNvSpPr>
            <a:spLocks noGrp="1"/>
          </p:cNvSpPr>
          <p:nvPr>
            <p:ph idx="1"/>
          </p:nvPr>
        </p:nvSpPr>
        <p:spPr/>
        <p:txBody>
          <a:bodyPr>
            <a:normAutofit/>
          </a:bodyPr>
          <a:lstStyle/>
          <a:p>
            <a:pPr marL="0" indent="0">
              <a:buNone/>
            </a:pPr>
            <a:r>
              <a:rPr lang="lv-LV" u="sng" dirty="0"/>
              <a:t>Turpmāko īstenošanas pasākumu kvalitāte:</a:t>
            </a:r>
          </a:p>
          <a:p>
            <a:r>
              <a:rPr lang="lv-LV" dirty="0"/>
              <a:t>Pieteikuma iesniedzējs ir norādījis konkrētus un loģiskus soļus, kā organizācijā sasniegtie rezultāti tiks integrēti mācību programmās</a:t>
            </a:r>
          </a:p>
          <a:p>
            <a:r>
              <a:rPr lang="lv-LV" altLang="lv-LV" sz="2800" dirty="0"/>
              <a:t>Projekta rezultātu novērtēšanas pasākumu kvalitāte</a:t>
            </a:r>
            <a:endParaRPr lang="lv-LV" dirty="0"/>
          </a:p>
          <a:p>
            <a:r>
              <a:rPr lang="lv-LV" dirty="0"/>
              <a:t>Pretendents ir piedāvājis konkrētus un efektīvus pasākumus, lai projekta rezultātus izplatītu pieteikuma iesniedzējas organizācijas ietvaros, lai dalītos rezultātos ar citām organizācijām un plašāku sabiedrību</a:t>
            </a:r>
          </a:p>
        </p:txBody>
      </p:sp>
    </p:spTree>
    <p:extLst>
      <p:ext uri="{BB962C8B-B14F-4D97-AF65-F5344CB8AC3E}">
        <p14:creationId xmlns:p14="http://schemas.microsoft.com/office/powerpoint/2010/main" val="2310934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C7E22-A45F-42AD-B374-99EA2606CF2F}"/>
              </a:ext>
            </a:extLst>
          </p:cNvPr>
          <p:cNvSpPr>
            <a:spLocks noGrp="1"/>
          </p:cNvSpPr>
          <p:nvPr>
            <p:ph idx="1"/>
          </p:nvPr>
        </p:nvSpPr>
        <p:spPr>
          <a:xfrm>
            <a:off x="495300" y="5613400"/>
            <a:ext cx="10515600" cy="1447800"/>
          </a:xfrm>
        </p:spPr>
        <p:txBody>
          <a:bodyPr>
            <a:normAutofit/>
          </a:bodyPr>
          <a:lstStyle/>
          <a:p>
            <a:pPr algn="ctr"/>
            <a:endParaRPr lang="lv-LV" dirty="0"/>
          </a:p>
          <a:p>
            <a:pPr algn="ctr"/>
            <a:endParaRPr lang="lv-LV" dirty="0"/>
          </a:p>
        </p:txBody>
      </p:sp>
      <p:sp>
        <p:nvSpPr>
          <p:cNvPr id="4" name="Title 1">
            <a:extLst>
              <a:ext uri="{FF2B5EF4-FFF2-40B4-BE49-F238E27FC236}">
                <a16:creationId xmlns:a16="http://schemas.microsoft.com/office/drawing/2014/main" id="{E325DBCB-95FE-4FDD-8E84-031D1A4F8B49}"/>
              </a:ext>
            </a:extLst>
          </p:cNvPr>
          <p:cNvSpPr>
            <a:spLocks noGrp="1"/>
          </p:cNvSpPr>
          <p:nvPr>
            <p:ph type="title"/>
          </p:nvPr>
        </p:nvSpPr>
        <p:spPr>
          <a:xfrm>
            <a:off x="495300" y="-119063"/>
            <a:ext cx="10515600" cy="1325563"/>
          </a:xfrm>
        </p:spPr>
        <p:txBody>
          <a:bodyPr>
            <a:normAutofit/>
          </a:bodyPr>
          <a:lstStyle/>
          <a:p>
            <a:r>
              <a:rPr lang="lv-LV" sz="3600" i="1" dirty="0" err="1">
                <a:effectLst>
                  <a:outerShdw blurRad="38100" dist="38100" dir="2700000" algn="tl">
                    <a:srgbClr val="000000">
                      <a:alpha val="43137"/>
                    </a:srgbClr>
                  </a:outerShdw>
                </a:effectLst>
              </a:rPr>
              <a:t>Erasmus</a:t>
            </a:r>
            <a:r>
              <a:rPr lang="lv-LV" sz="3600" i="1" dirty="0">
                <a:effectLst>
                  <a:outerShdw blurRad="38100" dist="38100" dir="2700000" algn="tl">
                    <a:srgbClr val="000000">
                      <a:alpha val="43137"/>
                    </a:srgbClr>
                  </a:outerShdw>
                </a:effectLst>
              </a:rPr>
              <a:t>+</a:t>
            </a:r>
            <a:r>
              <a:rPr lang="lv-LV" sz="3600" dirty="0">
                <a:effectLst>
                  <a:outerShdw blurRad="38100" dist="38100" dir="2700000" algn="tl">
                    <a:srgbClr val="000000">
                      <a:alpha val="43137"/>
                    </a:srgbClr>
                  </a:outerShdw>
                </a:effectLst>
              </a:rPr>
              <a:t> programmas prioritātes</a:t>
            </a:r>
          </a:p>
        </p:txBody>
      </p:sp>
      <p:graphicFrame>
        <p:nvGraphicFramePr>
          <p:cNvPr id="2" name="Diagram 1">
            <a:extLst>
              <a:ext uri="{FF2B5EF4-FFF2-40B4-BE49-F238E27FC236}">
                <a16:creationId xmlns:a16="http://schemas.microsoft.com/office/drawing/2014/main" id="{0D954B73-F338-4458-AA54-8106BC4210A4}"/>
              </a:ext>
            </a:extLst>
          </p:cNvPr>
          <p:cNvGraphicFramePr/>
          <p:nvPr/>
        </p:nvGraphicFramePr>
        <p:xfrm>
          <a:off x="635000" y="962818"/>
          <a:ext cx="11061700" cy="457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4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472F-45E9-4BE9-ABC5-F5C9D3095F6E}"/>
              </a:ext>
            </a:extLst>
          </p:cNvPr>
          <p:cNvSpPr>
            <a:spLocks noGrp="1"/>
          </p:cNvSpPr>
          <p:nvPr>
            <p:ph type="title"/>
          </p:nvPr>
        </p:nvSpPr>
        <p:spPr>
          <a:xfrm>
            <a:off x="508440" y="119380"/>
            <a:ext cx="10515600" cy="944880"/>
          </a:xfrm>
        </p:spPr>
        <p:txBody>
          <a:bodyPr>
            <a:normAutofit/>
          </a:bodyPr>
          <a:lstStyle/>
          <a:p>
            <a:r>
              <a:rPr lang="lv-LV" sz="3600" b="1" dirty="0">
                <a:solidFill>
                  <a:srgbClr val="007FC7"/>
                </a:solidFill>
                <a:latin typeface="Verdana" panose="020B0604030504040204" pitchFamily="34" charset="0"/>
                <a:ea typeface="Verdana" panose="020B0604030504040204" pitchFamily="34" charset="0"/>
              </a:rPr>
              <a:t>Erasmus kvalitātes standarti</a:t>
            </a:r>
            <a:endParaRPr lang="lv-LV" sz="3600" b="1" dirty="0"/>
          </a:p>
        </p:txBody>
      </p:sp>
      <p:pic>
        <p:nvPicPr>
          <p:cNvPr id="7" name="Content Placeholder 3">
            <a:extLst>
              <a:ext uri="{FF2B5EF4-FFF2-40B4-BE49-F238E27FC236}">
                <a16:creationId xmlns:a16="http://schemas.microsoft.com/office/drawing/2014/main" id="{2A2A7AC4-0734-429C-8BD3-C29B0389E545}"/>
              </a:ext>
            </a:extLst>
          </p:cNvPr>
          <p:cNvPicPr>
            <a:picLocks noChangeAspect="1"/>
          </p:cNvPicPr>
          <p:nvPr/>
        </p:nvPicPr>
        <p:blipFill>
          <a:blip r:embed="rId2"/>
          <a:stretch>
            <a:fillRect/>
          </a:stretch>
        </p:blipFill>
        <p:spPr>
          <a:xfrm>
            <a:off x="290663" y="972819"/>
            <a:ext cx="4463752" cy="5220932"/>
          </a:xfrm>
          <a:prstGeom prst="rect">
            <a:avLst/>
          </a:prstGeom>
        </p:spPr>
      </p:pic>
      <p:sp>
        <p:nvSpPr>
          <p:cNvPr id="8" name="TextBox 7">
            <a:extLst>
              <a:ext uri="{FF2B5EF4-FFF2-40B4-BE49-F238E27FC236}">
                <a16:creationId xmlns:a16="http://schemas.microsoft.com/office/drawing/2014/main" id="{37624557-C0BC-4682-89C0-D0CC2D61C8FA}"/>
              </a:ext>
            </a:extLst>
          </p:cNvPr>
          <p:cNvSpPr txBox="1"/>
          <p:nvPr/>
        </p:nvSpPr>
        <p:spPr>
          <a:xfrm>
            <a:off x="4735364" y="1147099"/>
            <a:ext cx="6869079" cy="5232202"/>
          </a:xfrm>
          <a:prstGeom prst="rect">
            <a:avLst/>
          </a:prstGeom>
          <a:noFill/>
        </p:spPr>
        <p:txBody>
          <a:bodyPr wrap="square">
            <a:spAutoFit/>
          </a:bodyPr>
          <a:lstStyle/>
          <a:p>
            <a:pPr algn="just"/>
            <a:r>
              <a:rPr lang="lv-LV" dirty="0"/>
              <a:t>Erasmus kvalitātes standarti - organizācijas, kuras īsteno mobilitātes pasākumus, ir jāievēro Erasmus kvalitātes standarti. Standarti pastāv, lai nodrošinātu visiem dalībniekiem labu mobilitātes pieredzi un mācīšanās rezultātus un veicinātu mērķu sasniegšanu visiem mobilitātes projektā iesaistītajiem dalībniekiem. </a:t>
            </a:r>
          </a:p>
          <a:p>
            <a:pPr algn="just"/>
            <a:endParaRPr lang="lv-LV" sz="500" dirty="0"/>
          </a:p>
          <a:p>
            <a:pPr algn="just"/>
            <a:r>
              <a:rPr lang="lv-LV" dirty="0"/>
              <a:t>Standarti nosaka kvalitātes prasības sekmīgai mobilitātes pasākumu pārvaldībai un īstenošanai, prasības dalībnieku atlasei un sagatavošanai, mācīšanās rezultātu noteikšanai, novērtēšanai un atzīšanai, projekta rezultātu kopīgošanai utt.</a:t>
            </a:r>
          </a:p>
          <a:p>
            <a:pPr algn="just"/>
            <a:endParaRPr lang="lv-LV" sz="500" dirty="0"/>
          </a:p>
          <a:p>
            <a:pPr algn="just"/>
            <a:r>
              <a:rPr lang="lv-LV" dirty="0"/>
              <a:t>Kvalitātes standartos iztirzāti:</a:t>
            </a:r>
          </a:p>
          <a:p>
            <a:pPr algn="just"/>
            <a:r>
              <a:rPr lang="lv-LV" dirty="0"/>
              <a:t>- Pamatprincipi (iekļaušana un daudzveidība, vides ilgtspēja un atbildība, digitālā izglītība u.c.);</a:t>
            </a:r>
          </a:p>
          <a:p>
            <a:pPr algn="just"/>
            <a:r>
              <a:rPr lang="lv-LV" dirty="0"/>
              <a:t>- Sekmīga mobilitātes pasākumu pārvaldība;</a:t>
            </a:r>
          </a:p>
          <a:p>
            <a:pPr algn="just"/>
            <a:r>
              <a:rPr lang="lv-LV" dirty="0"/>
              <a:t>- Kvalitātes un atbalsta nodrošināšana dalībniekiem;</a:t>
            </a:r>
          </a:p>
          <a:p>
            <a:pPr algn="just"/>
            <a:r>
              <a:rPr lang="lv-LV" dirty="0"/>
              <a:t>- Rezultātu un zināšanu par programmu izplatīšana.</a:t>
            </a:r>
          </a:p>
          <a:p>
            <a:endParaRPr lang="lv-LV" dirty="0"/>
          </a:p>
          <a:p>
            <a:r>
              <a:rPr lang="lv-LV" dirty="0">
                <a:hlinkClick r:id="rId3"/>
              </a:rPr>
              <a:t>https://erasmus-plus.ec.europa.eu/document/erasmus-quality-standards-mobility-projects-vet-adults-schools</a:t>
            </a:r>
            <a:endParaRPr lang="lv-LV" dirty="0"/>
          </a:p>
        </p:txBody>
      </p:sp>
    </p:spTree>
    <p:extLst>
      <p:ext uri="{BB962C8B-B14F-4D97-AF65-F5344CB8AC3E}">
        <p14:creationId xmlns:p14="http://schemas.microsoft.com/office/powerpoint/2010/main" val="50352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255C-5525-4E11-A5FE-6C8C7B6FC5ED}"/>
              </a:ext>
            </a:extLst>
          </p:cNvPr>
          <p:cNvSpPr>
            <a:spLocks noGrp="1"/>
          </p:cNvSpPr>
          <p:nvPr>
            <p:ph type="title"/>
          </p:nvPr>
        </p:nvSpPr>
        <p:spPr>
          <a:xfrm>
            <a:off x="421640" y="366646"/>
            <a:ext cx="10515600" cy="628166"/>
          </a:xfrm>
        </p:spPr>
        <p:txBody>
          <a:bodyPr>
            <a:normAutofit/>
          </a:bodyPr>
          <a:lstStyle/>
          <a:p>
            <a:r>
              <a:rPr lang="lv-LV" sz="3600" dirty="0"/>
              <a:t>Kursu kvalitātes standarti</a:t>
            </a:r>
          </a:p>
        </p:txBody>
      </p:sp>
      <p:sp>
        <p:nvSpPr>
          <p:cNvPr id="4" name="TextBox 3">
            <a:extLst>
              <a:ext uri="{FF2B5EF4-FFF2-40B4-BE49-F238E27FC236}">
                <a16:creationId xmlns:a16="http://schemas.microsoft.com/office/drawing/2014/main" id="{CC165696-2252-4334-9927-A5B1672BFC2F}"/>
              </a:ext>
            </a:extLst>
          </p:cNvPr>
          <p:cNvSpPr txBox="1"/>
          <p:nvPr/>
        </p:nvSpPr>
        <p:spPr>
          <a:xfrm>
            <a:off x="415417" y="1237131"/>
            <a:ext cx="11142853"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Norādes pieteikumu iesniedzējiem par kursu nodrošinātāju izvēli</a:t>
            </a:r>
          </a:p>
          <a:p>
            <a:pPr marR="0" lvl="0" algn="l" defTabSz="914400" rtl="0" eaLnBrk="1" fontAlgn="auto" latinLnBrk="0" hangingPunct="1">
              <a:lnSpc>
                <a:spcPct val="100000"/>
              </a:lnSpc>
              <a:spcBef>
                <a:spcPts val="0"/>
              </a:spcBef>
              <a:spcAft>
                <a:spcPts val="0"/>
              </a:spcAft>
              <a:buClrTx/>
              <a:buSzTx/>
              <a:tabLst/>
              <a:defRPr/>
            </a:pP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https://erasmus-plus.ec.europa.eu/resources-and-tools/quality-standards-key-action-1</a:t>
            </a: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C8EBB77-B8F8-4560-A1FF-4E6520497643}"/>
              </a:ext>
            </a:extLst>
          </p:cNvPr>
          <p:cNvSpPr txBox="1"/>
          <p:nvPr/>
        </p:nvSpPr>
        <p:spPr>
          <a:xfrm>
            <a:off x="519764" y="2047306"/>
            <a:ext cx="10520413" cy="3970318"/>
          </a:xfrm>
          <a:prstGeom prst="rect">
            <a:avLst/>
          </a:prstGeom>
          <a:noFill/>
        </p:spPr>
        <p:txBody>
          <a:bodyPr wrap="square">
            <a:spAutoFit/>
          </a:bodyPr>
          <a:lstStyle/>
          <a:p>
            <a:pPr marL="285750" indent="-285750" algn="just">
              <a:buFont typeface="Wingdings" panose="05000000000000000000" pitchFamily="2" charset="2"/>
              <a:buChar char="q"/>
            </a:pPr>
            <a:r>
              <a:rPr lang="lv-LV" b="1" dirty="0"/>
              <a:t>Informācija un caurskatāmība </a:t>
            </a:r>
            <a:r>
              <a:rPr lang="lv-LV" dirty="0"/>
              <a:t>— pamatinformācija par kursiem un to organizētāju, pieteikšanās procesu, izmaksām, izmaiņām un atcelšanu</a:t>
            </a:r>
          </a:p>
          <a:p>
            <a:pPr marL="285750" indent="-285750" algn="just">
              <a:buFont typeface="Wingdings" panose="05000000000000000000" pitchFamily="2" charset="2"/>
              <a:buChar char="q"/>
            </a:pPr>
            <a:endParaRPr lang="lv-LV" dirty="0"/>
          </a:p>
          <a:p>
            <a:pPr marL="285750" indent="-285750" algn="just">
              <a:buFont typeface="Wingdings" panose="05000000000000000000" pitchFamily="2" charset="2"/>
              <a:buChar char="q"/>
            </a:pPr>
            <a:r>
              <a:rPr lang="lv-LV" b="1" dirty="0"/>
              <a:t>Pedagoģiskais aspekts </a:t>
            </a:r>
            <a:r>
              <a:rPr lang="lv-LV" dirty="0"/>
              <a:t>- augstas kvalitātes mācīšana, iedvesmojoša un interaktīva mācīšanās, uzticams, inovatīvs un atbilstošs saturs, digitālo rīku izmantošana un jaukta tipa apmācība</a:t>
            </a:r>
          </a:p>
          <a:p>
            <a:pPr marL="285750" indent="-285750" algn="just">
              <a:buFont typeface="Wingdings" panose="05000000000000000000" pitchFamily="2" charset="2"/>
              <a:buChar char="q"/>
            </a:pPr>
            <a:endParaRPr lang="lv-LV" dirty="0"/>
          </a:p>
          <a:p>
            <a:pPr marL="285750" indent="-285750" algn="just">
              <a:buFont typeface="Wingdings" panose="05000000000000000000" pitchFamily="2" charset="2"/>
              <a:buChar char="q"/>
            </a:pPr>
            <a:r>
              <a:rPr lang="lv-LV" b="1" dirty="0"/>
              <a:t>Eiropas dimensija,</a:t>
            </a:r>
            <a:r>
              <a:rPr lang="lv-LV" dirty="0"/>
              <a:t> </a:t>
            </a:r>
            <a:r>
              <a:rPr lang="lv-LV" b="1" dirty="0"/>
              <a:t>Eiropas vērtības un politika </a:t>
            </a:r>
            <a:r>
              <a:rPr lang="lv-LV" dirty="0"/>
              <a:t>- grupas sastāvs un sadarbības iespējas - iespēja satikt dalībniekus no citām valstīm</a:t>
            </a:r>
          </a:p>
          <a:p>
            <a:pPr marL="285750" indent="-285750" algn="just">
              <a:buFont typeface="Wingdings" panose="05000000000000000000" pitchFamily="2" charset="2"/>
              <a:buChar char="q"/>
            </a:pPr>
            <a:endParaRPr lang="lv-LV" dirty="0"/>
          </a:p>
          <a:p>
            <a:pPr marL="285750" indent="-285750" algn="just">
              <a:buFont typeface="Wingdings" panose="05000000000000000000" pitchFamily="2" charset="2"/>
              <a:buChar char="q"/>
            </a:pPr>
            <a:r>
              <a:rPr lang="lv-LV" b="1" dirty="0"/>
              <a:t>Kvalitāte un serviss </a:t>
            </a:r>
            <a:r>
              <a:rPr lang="lv-LV" dirty="0"/>
              <a:t>— atbalsts, kvalificēts personāls, kursu ilgums un grafiks, norises vieta, iekļaušana, atsauksmes</a:t>
            </a:r>
          </a:p>
          <a:p>
            <a:pPr marL="285750" indent="-285750" algn="just">
              <a:buFont typeface="Wingdings" panose="05000000000000000000" pitchFamily="2" charset="2"/>
              <a:buChar char="q"/>
            </a:pPr>
            <a:endParaRPr lang="lv-LV" dirty="0"/>
          </a:p>
          <a:p>
            <a:pPr marL="285750" indent="-285750" algn="just">
              <a:buFont typeface="Wingdings" panose="05000000000000000000" pitchFamily="2" charset="2"/>
              <a:buChar char="q"/>
            </a:pPr>
            <a:r>
              <a:rPr lang="lv-LV" b="1" i="1" dirty="0" err="1"/>
              <a:t>Follow-up</a:t>
            </a:r>
            <a:r>
              <a:rPr lang="lv-LV" dirty="0"/>
              <a:t> – iespēja turpināt apgūt tēmu vai saistītās tēmas, institucionālās ietekmes veicināšana, mācību rezultātu sertifikācija</a:t>
            </a:r>
          </a:p>
        </p:txBody>
      </p:sp>
    </p:spTree>
    <p:extLst>
      <p:ext uri="{BB962C8B-B14F-4D97-AF65-F5344CB8AC3E}">
        <p14:creationId xmlns:p14="http://schemas.microsoft.com/office/powerpoint/2010/main" val="301765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6E9C7-FDF3-4190-AB93-D87983FB8AE8}"/>
              </a:ext>
            </a:extLst>
          </p:cNvPr>
          <p:cNvSpPr>
            <a:spLocks noGrp="1"/>
          </p:cNvSpPr>
          <p:nvPr>
            <p:ph type="title"/>
          </p:nvPr>
        </p:nvSpPr>
        <p:spPr>
          <a:xfrm>
            <a:off x="466722" y="586855"/>
            <a:ext cx="3201366" cy="3387497"/>
          </a:xfrm>
        </p:spPr>
        <p:txBody>
          <a:bodyPr anchor="b">
            <a:normAutofit/>
          </a:bodyPr>
          <a:lstStyle/>
          <a:p>
            <a:pPr algn="r"/>
            <a:r>
              <a:rPr lang="lv-LV" sz="4000" b="1">
                <a:solidFill>
                  <a:srgbClr val="FFFFFF"/>
                </a:solidFill>
                <a:effectLst>
                  <a:outerShdw blurRad="38100" dist="38100" dir="2700000" algn="tl">
                    <a:srgbClr val="000000">
                      <a:alpha val="43137"/>
                    </a:srgbClr>
                  </a:outerShdw>
                </a:effectLst>
              </a:rPr>
              <a:t>Pieteikšanās</a:t>
            </a:r>
            <a:endParaRPr lang="lv-LV" sz="4000">
              <a:solidFill>
                <a:srgbClr val="FFFFFF"/>
              </a:solidFill>
            </a:endParaRPr>
          </a:p>
        </p:txBody>
      </p:sp>
      <p:sp>
        <p:nvSpPr>
          <p:cNvPr id="3" name="Content Placeholder 2">
            <a:extLst>
              <a:ext uri="{FF2B5EF4-FFF2-40B4-BE49-F238E27FC236}">
                <a16:creationId xmlns:a16="http://schemas.microsoft.com/office/drawing/2014/main" id="{8B4777B1-CC60-41EE-9060-5F6B331455A4}"/>
              </a:ext>
            </a:extLst>
          </p:cNvPr>
          <p:cNvSpPr>
            <a:spLocks noGrp="1"/>
          </p:cNvSpPr>
          <p:nvPr>
            <p:ph idx="1"/>
          </p:nvPr>
        </p:nvSpPr>
        <p:spPr>
          <a:xfrm>
            <a:off x="4810259" y="649480"/>
            <a:ext cx="6555347" cy="5546047"/>
          </a:xfrm>
        </p:spPr>
        <p:txBody>
          <a:bodyPr anchor="ctr">
            <a:normAutofit lnSpcReduction="10000"/>
          </a:bodyPr>
          <a:lstStyle/>
          <a:p>
            <a:pPr marL="0" indent="0">
              <a:buNone/>
            </a:pPr>
            <a:r>
              <a:rPr lang="lv-LV" sz="2000" b="1" dirty="0"/>
              <a:t>Kur? </a:t>
            </a:r>
            <a:r>
              <a:rPr lang="lv-LV" sz="2000" dirty="0"/>
              <a:t>- Projektu pieteikumus iesniedz nosūtošā organizācija savas valsts </a:t>
            </a:r>
            <a:r>
              <a:rPr lang="lv-LV" sz="2000" dirty="0" err="1"/>
              <a:t>Erasmus</a:t>
            </a:r>
            <a:r>
              <a:rPr lang="lv-LV" sz="2000" dirty="0"/>
              <a:t>+ nacionālajā aģentūrā (Latvijā – VIAA, apzīmējums LV01)</a:t>
            </a:r>
          </a:p>
          <a:p>
            <a:pPr marL="0" indent="0">
              <a:buNone/>
            </a:pPr>
            <a:endParaRPr lang="lv-LV" sz="2000" dirty="0"/>
          </a:p>
          <a:p>
            <a:pPr marL="0" indent="0">
              <a:buNone/>
            </a:pPr>
            <a:r>
              <a:rPr lang="lv-LV" sz="2000" b="1" dirty="0"/>
              <a:t>Kā? </a:t>
            </a:r>
            <a:r>
              <a:rPr lang="lv-LV" sz="2000" dirty="0"/>
              <a:t>– Projektu pieteikumus iesniedz elektroniski tiešsaistē, pieteikuma veidlapa pieejama EK tīmekļa vietnēs</a:t>
            </a:r>
          </a:p>
          <a:p>
            <a:pPr marL="0" indent="0">
              <a:buNone/>
            </a:pPr>
            <a:r>
              <a:rPr lang="lv-LV" sz="2000" b="1" dirty="0"/>
              <a:t>https://webgate.ec.europa.eu/app-forms/af-ui-opportunities/#/erasmus-plus/open-calls/field/31047625</a:t>
            </a:r>
          </a:p>
          <a:p>
            <a:pPr marL="0" indent="0">
              <a:buNone/>
            </a:pPr>
            <a:endParaRPr lang="lv-LV" sz="2000" b="1" dirty="0"/>
          </a:p>
          <a:p>
            <a:pPr marL="0" indent="0">
              <a:buNone/>
            </a:pPr>
            <a:r>
              <a:rPr lang="lv-LV" sz="2000" b="1" dirty="0"/>
              <a:t>Kad? </a:t>
            </a:r>
            <a:r>
              <a:rPr lang="lv-LV" sz="2000" dirty="0"/>
              <a:t>– </a:t>
            </a:r>
            <a:r>
              <a:rPr lang="lv-LV" sz="2000" b="1" dirty="0"/>
              <a:t>Mācību</a:t>
            </a:r>
            <a:r>
              <a:rPr lang="lv-LV" sz="2000" dirty="0"/>
              <a:t> </a:t>
            </a:r>
            <a:r>
              <a:rPr lang="lv-LV" sz="2000" b="1" dirty="0"/>
              <a:t>mobilitātes (KA1)</a:t>
            </a:r>
          </a:p>
          <a:p>
            <a:pPr marL="0" indent="0">
              <a:buNone/>
            </a:pPr>
            <a:r>
              <a:rPr lang="lv-LV" sz="2000" dirty="0">
                <a:effectLst>
                  <a:outerShdw blurRad="38100" dist="38100" dir="2700000" algn="tl">
                    <a:srgbClr val="000000">
                      <a:alpha val="43137"/>
                    </a:srgbClr>
                  </a:outerShdw>
                </a:effectLst>
              </a:rPr>
              <a:t>līdz</a:t>
            </a:r>
            <a:r>
              <a:rPr lang="lv-LV" sz="2000" b="1" dirty="0">
                <a:effectLst>
                  <a:outerShdw blurRad="38100" dist="38100" dir="2700000" algn="tl">
                    <a:srgbClr val="000000">
                      <a:alpha val="43137"/>
                    </a:srgbClr>
                  </a:outerShdw>
                </a:effectLst>
              </a:rPr>
              <a:t> </a:t>
            </a:r>
            <a:r>
              <a:rPr lang="lv-LV" sz="2000" b="1" u="sng" dirty="0"/>
              <a:t>2022. gada 4.oktobrim </a:t>
            </a:r>
            <a:r>
              <a:rPr lang="lv-LV" sz="2000" dirty="0"/>
              <a:t>(plkst. 12:00 pēc Briseles laika)</a:t>
            </a:r>
            <a:r>
              <a:rPr lang="lv-LV" sz="2000" dirty="0">
                <a:ea typeface="Calibri" panose="020F0502020204030204" pitchFamily="34" charset="0"/>
              </a:rPr>
              <a:t> </a:t>
            </a:r>
          </a:p>
          <a:p>
            <a:pPr marL="0" indent="0">
              <a:buNone/>
            </a:pPr>
            <a:endParaRPr lang="lv-LV" sz="2000" dirty="0">
              <a:effectLst/>
              <a:ea typeface="Calibri" panose="020F0502020204030204" pitchFamily="34" charset="0"/>
              <a:cs typeface="Times New Roman" panose="02020603050405020304" pitchFamily="18" charset="0"/>
            </a:endParaRPr>
          </a:p>
          <a:p>
            <a:pPr marL="0" indent="0">
              <a:buNone/>
            </a:pPr>
            <a:r>
              <a:rPr lang="lv-LV" sz="2000" dirty="0">
                <a:effectLst/>
                <a:ea typeface="Calibri" panose="020F0502020204030204" pitchFamily="34" charset="0"/>
                <a:cs typeface="Times New Roman" panose="02020603050405020304" pitchFamily="18" charset="0"/>
              </a:rPr>
              <a:t>Aktivitātes numurs </a:t>
            </a:r>
            <a:r>
              <a:rPr lang="lv-LV" sz="2000" b="1" dirty="0">
                <a:effectLst/>
                <a:ea typeface="Calibri" panose="020F0502020204030204" pitchFamily="34" charset="0"/>
                <a:cs typeface="Times New Roman" panose="02020603050405020304" pitchFamily="18" charset="0"/>
              </a:rPr>
              <a:t>neakreditētām institūcijām</a:t>
            </a:r>
            <a:r>
              <a:rPr lang="lv-LV" sz="2000" dirty="0">
                <a:effectLst/>
                <a:ea typeface="Calibri" panose="020F0502020204030204" pitchFamily="34" charset="0"/>
                <a:cs typeface="Times New Roman" panose="02020603050405020304" pitchFamily="18" charset="0"/>
              </a:rPr>
              <a:t>: </a:t>
            </a:r>
            <a:r>
              <a:rPr lang="lv-LV" sz="2000" b="1" dirty="0">
                <a:effectLst/>
                <a:ea typeface="Calibri" panose="020F0502020204030204" pitchFamily="34" charset="0"/>
                <a:cs typeface="Times New Roman" panose="02020603050405020304" pitchFamily="18" charset="0"/>
              </a:rPr>
              <a:t>KA122-ADU</a:t>
            </a:r>
            <a:endParaRPr lang="lv-LV" sz="2000" dirty="0"/>
          </a:p>
          <a:p>
            <a:pPr marL="0" indent="0">
              <a:buNone/>
            </a:pPr>
            <a:endParaRPr lang="lv-LV" sz="2000" dirty="0">
              <a:ea typeface="Calibri" panose="020F0502020204030204" pitchFamily="34" charset="0"/>
            </a:endParaRPr>
          </a:p>
          <a:p>
            <a:pPr marL="0" indent="0">
              <a:buNone/>
            </a:pPr>
            <a:r>
              <a:rPr lang="lv-LV" sz="2000" dirty="0">
                <a:ea typeface="Calibri" panose="020F0502020204030204" pitchFamily="34" charset="0"/>
              </a:rPr>
              <a:t>Projektu uzsākšanas datums – 2023.gada 1.janvāris </a:t>
            </a:r>
            <a:r>
              <a:rPr lang="lv-LV" sz="2000">
                <a:ea typeface="Calibri" panose="020F0502020204030204" pitchFamily="34" charset="0"/>
              </a:rPr>
              <a:t>–2023.</a:t>
            </a:r>
            <a:r>
              <a:rPr lang="lv-LV" sz="2000" dirty="0">
                <a:ea typeface="Calibri" panose="020F0502020204030204" pitchFamily="34" charset="0"/>
              </a:rPr>
              <a:t>gada  31.maijam </a:t>
            </a:r>
            <a:r>
              <a:rPr lang="lv-LV" sz="2000" b="1" dirty="0">
                <a:ea typeface="Calibri" panose="020F0502020204030204" pitchFamily="34" charset="0"/>
              </a:rPr>
              <a:t>īstermiņa projektiem</a:t>
            </a:r>
          </a:p>
          <a:p>
            <a:pPr marL="0" indent="0">
              <a:buNone/>
            </a:pPr>
            <a:endParaRPr lang="lv-LV" sz="2000" dirty="0"/>
          </a:p>
        </p:txBody>
      </p:sp>
    </p:spTree>
    <p:extLst>
      <p:ext uri="{BB962C8B-B14F-4D97-AF65-F5344CB8AC3E}">
        <p14:creationId xmlns:p14="http://schemas.microsoft.com/office/powerpoint/2010/main" val="55737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0838-068E-4C01-B848-0B224DC25D87}"/>
              </a:ext>
            </a:extLst>
          </p:cNvPr>
          <p:cNvSpPr>
            <a:spLocks noGrp="1"/>
          </p:cNvSpPr>
          <p:nvPr>
            <p:ph type="title"/>
          </p:nvPr>
        </p:nvSpPr>
        <p:spPr>
          <a:xfrm>
            <a:off x="838200" y="365125"/>
            <a:ext cx="10515600" cy="1325563"/>
          </a:xfrm>
        </p:spPr>
        <p:txBody>
          <a:bodyPr>
            <a:normAutofit fontScale="90000"/>
          </a:bodyPr>
          <a:lstStyle/>
          <a:p>
            <a:r>
              <a:rPr lang="lv-LV" sz="5000" b="1" dirty="0"/>
              <a:t>Papildu informācija – saites uz dokumentiem</a:t>
            </a:r>
          </a:p>
        </p:txBody>
      </p:sp>
      <p:sp>
        <p:nvSpPr>
          <p:cNvPr id="3" name="Content Placeholder 2">
            <a:extLst>
              <a:ext uri="{FF2B5EF4-FFF2-40B4-BE49-F238E27FC236}">
                <a16:creationId xmlns:a16="http://schemas.microsoft.com/office/drawing/2014/main" id="{E81BF9F1-CB98-4278-8250-0D3DBA6AE8B2}"/>
              </a:ext>
            </a:extLst>
          </p:cNvPr>
          <p:cNvSpPr>
            <a:spLocks noGrp="1"/>
          </p:cNvSpPr>
          <p:nvPr>
            <p:ph idx="1"/>
          </p:nvPr>
        </p:nvSpPr>
        <p:spPr>
          <a:xfrm>
            <a:off x="838200" y="1825625"/>
            <a:ext cx="10515600" cy="4351338"/>
          </a:xfrm>
        </p:spPr>
        <p:txBody>
          <a:bodyPr>
            <a:normAutofit/>
          </a:bodyPr>
          <a:lstStyle/>
          <a:p>
            <a:r>
              <a:rPr lang="lv-LV" b="1" dirty="0">
                <a:hlinkClick r:id="rId2"/>
              </a:rPr>
              <a:t>Erasmus+ programmas vadlīnijas 2022. gadam</a:t>
            </a:r>
            <a:endParaRPr lang="lv-LV" b="1" dirty="0"/>
          </a:p>
          <a:p>
            <a:r>
              <a:rPr lang="lv-LV" b="1" dirty="0">
                <a:hlinkClick r:id="rId3"/>
              </a:rPr>
              <a:t>Pieteikuma veidlapas</a:t>
            </a:r>
            <a:endParaRPr lang="lv-LV" b="1" dirty="0"/>
          </a:p>
          <a:p>
            <a:r>
              <a:rPr lang="lv-LV" b="1" dirty="0">
                <a:hlinkClick r:id="rId4"/>
              </a:rPr>
              <a:t>Informācija par mācību mobilitātēm skolu, profesionālās, pieaugušo un augstākās izglītības sektoros</a:t>
            </a:r>
            <a:endParaRPr lang="lv-LV" b="1" dirty="0"/>
          </a:p>
          <a:p>
            <a:r>
              <a:rPr lang="lv-LV" b="1" dirty="0">
                <a:hlinkClick r:id="rId5"/>
              </a:rPr>
              <a:t>Erasmus kvalitātes standarti</a:t>
            </a:r>
            <a:endParaRPr lang="lv-LV" b="1" dirty="0"/>
          </a:p>
          <a:p>
            <a:r>
              <a:rPr lang="lv-LV" b="1" dirty="0">
                <a:hlinkClick r:id="rId6"/>
              </a:rPr>
              <a:t>Kursu kvalitātes standarti</a:t>
            </a:r>
            <a:endParaRPr lang="lv-LV" b="1" dirty="0"/>
          </a:p>
          <a:p>
            <a:r>
              <a:rPr lang="lv-LV" dirty="0">
                <a:solidFill>
                  <a:schemeClr val="tx1"/>
                </a:solidFill>
                <a:hlinkClick r:id="rId7"/>
              </a:rPr>
              <a:t>www.viaa.gov.lv. </a:t>
            </a:r>
            <a:r>
              <a:rPr lang="lv-LV" dirty="0">
                <a:solidFill>
                  <a:schemeClr val="tx1"/>
                </a:solidFill>
              </a:rPr>
              <a:t>+ jaunumi e-pastā</a:t>
            </a:r>
            <a:endParaRPr lang="lv-LV" b="1" dirty="0"/>
          </a:p>
        </p:txBody>
      </p:sp>
      <p:pic>
        <p:nvPicPr>
          <p:cNvPr id="5" name="Picture 4">
            <a:extLst>
              <a:ext uri="{FF2B5EF4-FFF2-40B4-BE49-F238E27FC236}">
                <a16:creationId xmlns:a16="http://schemas.microsoft.com/office/drawing/2014/main" id="{459F577F-B361-4919-B2ED-DF863F73D3EF}"/>
              </a:ext>
            </a:extLst>
          </p:cNvPr>
          <p:cNvPicPr>
            <a:picLocks noChangeAspect="1"/>
          </p:cNvPicPr>
          <p:nvPr/>
        </p:nvPicPr>
        <p:blipFill>
          <a:blip r:embed="rId8"/>
          <a:stretch>
            <a:fillRect/>
          </a:stretch>
        </p:blipFill>
        <p:spPr>
          <a:xfrm>
            <a:off x="1046233" y="5245623"/>
            <a:ext cx="7745342" cy="1325563"/>
          </a:xfrm>
          <a:prstGeom prst="rect">
            <a:avLst/>
          </a:prstGeom>
        </p:spPr>
      </p:pic>
    </p:spTree>
    <p:extLst>
      <p:ext uri="{BB962C8B-B14F-4D97-AF65-F5344CB8AC3E}">
        <p14:creationId xmlns:p14="http://schemas.microsoft.com/office/powerpoint/2010/main" val="26430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E94259-2D20-4AD6-81F4-A4C79364F143}"/>
              </a:ext>
            </a:extLst>
          </p:cNvPr>
          <p:cNvSpPr txBox="1"/>
          <p:nvPr/>
        </p:nvSpPr>
        <p:spPr>
          <a:xfrm>
            <a:off x="183970" y="3691618"/>
            <a:ext cx="10989128" cy="2308324"/>
          </a:xfrm>
          <a:prstGeom prst="rect">
            <a:avLst/>
          </a:prstGeom>
          <a:noFill/>
        </p:spPr>
        <p:txBody>
          <a:bodyPr wrap="square" rtlCol="0">
            <a:spAutoFit/>
          </a:bodyPr>
          <a:lstStyle/>
          <a:p>
            <a:pPr algn="ctr"/>
            <a:r>
              <a:rPr lang="lv-LV" sz="2400" dirty="0">
                <a:solidFill>
                  <a:schemeClr val="bg1"/>
                </a:solidFill>
                <a:latin typeface="Verdana" panose="020B0604030504040204" pitchFamily="34" charset="0"/>
                <a:ea typeface="Verdana" panose="020B0604030504040204" pitchFamily="34" charset="0"/>
              </a:rPr>
              <a:t>Paldies par uzmanību!</a:t>
            </a:r>
          </a:p>
          <a:p>
            <a:pPr>
              <a:buNone/>
            </a:pPr>
            <a:r>
              <a:rPr lang="lv-LV" sz="2400" b="1" dirty="0">
                <a:solidFill>
                  <a:srgbClr val="002060"/>
                </a:solidFill>
              </a:rPr>
              <a:t>Ivars Gorda </a:t>
            </a:r>
          </a:p>
          <a:p>
            <a:pPr>
              <a:buNone/>
            </a:pPr>
            <a:r>
              <a:rPr lang="lv-LV" sz="2400" dirty="0">
                <a:solidFill>
                  <a:srgbClr val="002060"/>
                </a:solidFill>
              </a:rPr>
              <a:t>Skolu un pieaugušo mobilitātes </a:t>
            </a:r>
            <a:r>
              <a:rPr lang="it-IT" sz="2400" dirty="0">
                <a:solidFill>
                  <a:srgbClr val="002060"/>
                </a:solidFill>
              </a:rPr>
              <a:t>nodaļa</a:t>
            </a:r>
            <a:r>
              <a:rPr lang="lv-LV" sz="2400" dirty="0">
                <a:solidFill>
                  <a:srgbClr val="002060"/>
                </a:solidFill>
              </a:rPr>
              <a:t>s</a:t>
            </a:r>
          </a:p>
          <a:p>
            <a:pPr>
              <a:buNone/>
            </a:pPr>
            <a:r>
              <a:rPr lang="lv-LV" sz="2400" dirty="0">
                <a:solidFill>
                  <a:srgbClr val="002060"/>
                </a:solidFill>
              </a:rPr>
              <a:t>vecākais programmas speciālists,</a:t>
            </a:r>
          </a:p>
          <a:p>
            <a:pPr>
              <a:buNone/>
            </a:pPr>
            <a:r>
              <a:rPr lang="lv-LV" sz="2400" dirty="0">
                <a:solidFill>
                  <a:srgbClr val="002060"/>
                </a:solidFill>
              </a:rPr>
              <a:t>t.67559500, e-pasts: </a:t>
            </a:r>
            <a:r>
              <a:rPr lang="lv-LV" sz="2400" dirty="0">
                <a:solidFill>
                  <a:srgbClr val="002060"/>
                </a:solidFill>
                <a:hlinkClick r:id="rId3">
                  <a:extLst>
                    <a:ext uri="{A12FA001-AC4F-418D-AE19-62706E023703}">
                      <ahyp:hlinkClr xmlns:ahyp="http://schemas.microsoft.com/office/drawing/2018/hyperlinkcolor" val="tx"/>
                    </a:ext>
                  </a:extLst>
                </a:hlinkClick>
              </a:rPr>
              <a:t>ivars.gorda@viaa.gov.lv</a:t>
            </a:r>
            <a:endParaRPr lang="lv-LV" sz="2400" dirty="0">
              <a:solidFill>
                <a:srgbClr val="002060"/>
              </a:solidFill>
            </a:endParaRPr>
          </a:p>
          <a:p>
            <a:pPr algn="ctr"/>
            <a:endParaRPr lang="lv-LV"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195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60C9-490A-4105-939A-E699BBE3D392}"/>
              </a:ext>
            </a:extLst>
          </p:cNvPr>
          <p:cNvSpPr>
            <a:spLocks noGrp="1"/>
          </p:cNvSpPr>
          <p:nvPr>
            <p:ph type="title"/>
          </p:nvPr>
        </p:nvSpPr>
        <p:spPr>
          <a:xfrm>
            <a:off x="5214579" y="629266"/>
            <a:ext cx="6422849" cy="1676603"/>
          </a:xfrm>
        </p:spPr>
        <p:txBody>
          <a:bodyPr>
            <a:normAutofit/>
          </a:bodyPr>
          <a:lstStyle/>
          <a:p>
            <a:r>
              <a:rPr lang="lv-LV" sz="3700" err="1"/>
              <a:t>Erasmus</a:t>
            </a:r>
            <a:r>
              <a:rPr lang="lv-LV" sz="3700"/>
              <a:t>+ Programmas vadlīnijas</a:t>
            </a:r>
          </a:p>
        </p:txBody>
      </p:sp>
      <p:sp>
        <p:nvSpPr>
          <p:cNvPr id="20" name="Rectangle 1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0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BAAF725C-F486-4287-BBFB-E8557F647AB4}"/>
              </a:ext>
            </a:extLst>
          </p:cNvPr>
          <p:cNvPicPr>
            <a:picLocks noChangeAspect="1"/>
          </p:cNvPicPr>
          <p:nvPr/>
        </p:nvPicPr>
        <p:blipFill>
          <a:blip r:embed="rId2"/>
          <a:stretch>
            <a:fillRect/>
          </a:stretch>
        </p:blipFill>
        <p:spPr>
          <a:xfrm>
            <a:off x="761364" y="1660091"/>
            <a:ext cx="3113280" cy="3537818"/>
          </a:xfrm>
          <a:prstGeom prst="rect">
            <a:avLst/>
          </a:prstGeom>
          <a:effectLst/>
        </p:spPr>
      </p:pic>
      <p:sp>
        <p:nvSpPr>
          <p:cNvPr id="10" name="Content Placeholder 9">
            <a:extLst>
              <a:ext uri="{FF2B5EF4-FFF2-40B4-BE49-F238E27FC236}">
                <a16:creationId xmlns:a16="http://schemas.microsoft.com/office/drawing/2014/main" id="{C5A3A991-36B3-48A4-891D-99C138D5F153}"/>
              </a:ext>
            </a:extLst>
          </p:cNvPr>
          <p:cNvSpPr>
            <a:spLocks noGrp="1"/>
          </p:cNvSpPr>
          <p:nvPr>
            <p:ph idx="1"/>
          </p:nvPr>
        </p:nvSpPr>
        <p:spPr>
          <a:xfrm>
            <a:off x="5214581" y="2438400"/>
            <a:ext cx="6422848" cy="3785419"/>
          </a:xfrm>
        </p:spPr>
        <p:txBody>
          <a:bodyPr>
            <a:normAutofit/>
          </a:bodyPr>
          <a:lstStyle/>
          <a:p>
            <a:pPr marL="0" indent="0">
              <a:buNone/>
            </a:pPr>
            <a:r>
              <a:rPr lang="lv-LV" sz="2000" dirty="0">
                <a:solidFill>
                  <a:schemeClr val="tx1"/>
                </a:solidFill>
              </a:rPr>
              <a:t>Programmas prioritātes un struktūra no 6.lpp.</a:t>
            </a:r>
          </a:p>
          <a:p>
            <a:pPr marL="0" indent="0">
              <a:buNone/>
            </a:pPr>
            <a:r>
              <a:rPr lang="lv-LV" sz="2000" dirty="0">
                <a:solidFill>
                  <a:schemeClr val="tx1"/>
                </a:solidFill>
              </a:rPr>
              <a:t>Informācija par pieaugušo izglītotāju un pieaugušo izglītojamo mobilitātēm no 106.lpp.</a:t>
            </a:r>
          </a:p>
          <a:p>
            <a:pPr marL="0" indent="0">
              <a:buNone/>
            </a:pPr>
            <a:r>
              <a:rPr lang="lv-LV" sz="2000" dirty="0">
                <a:solidFill>
                  <a:schemeClr val="tx1"/>
                </a:solidFill>
              </a:rPr>
              <a:t> C-sadaļa : informācija par projekta pieteikšanos un īstenošanas nosacījumiem no 292.lpp.</a:t>
            </a:r>
          </a:p>
          <a:p>
            <a:pPr marL="0" indent="0">
              <a:buNone/>
            </a:pPr>
            <a:r>
              <a:rPr lang="lv-LV" sz="2400" dirty="0">
                <a:solidFill>
                  <a:schemeClr val="tx1"/>
                </a:solidFill>
                <a:latin typeface="+mn-lt"/>
              </a:rPr>
              <a:t>Skaidrojošā vārdnīca (</a:t>
            </a:r>
            <a:r>
              <a:rPr lang="en-US" sz="2400" dirty="0">
                <a:solidFill>
                  <a:schemeClr val="tx1"/>
                </a:solidFill>
                <a:latin typeface="+mn-lt"/>
              </a:rPr>
              <a:t>D</a:t>
            </a:r>
            <a:r>
              <a:rPr lang="lv-LV" sz="2400" dirty="0">
                <a:solidFill>
                  <a:schemeClr val="tx1"/>
                </a:solidFill>
                <a:latin typeface="+mn-lt"/>
              </a:rPr>
              <a:t>-sadaļa</a:t>
            </a:r>
            <a:r>
              <a:rPr lang="en-US" sz="2400" dirty="0">
                <a:solidFill>
                  <a:schemeClr val="tx1"/>
                </a:solidFill>
                <a:latin typeface="+mn-lt"/>
              </a:rPr>
              <a:t> – GLOSSARY OF TERMS</a:t>
            </a:r>
            <a:r>
              <a:rPr lang="lv-LV" sz="2400" dirty="0">
                <a:solidFill>
                  <a:schemeClr val="tx1"/>
                </a:solidFill>
                <a:latin typeface="+mn-lt"/>
              </a:rPr>
              <a:t>) no 313. lpp.</a:t>
            </a:r>
          </a:p>
          <a:p>
            <a:pPr marL="0" indent="0">
              <a:buNone/>
            </a:pPr>
            <a:r>
              <a:rPr lang="en-US" sz="2000" dirty="0">
                <a:hlinkClick r:id="rId3"/>
              </a:rPr>
              <a:t>https://ec.europa.eu/programmes/erasmus-plus/resources/programme-guide_en</a:t>
            </a:r>
            <a:r>
              <a:rPr lang="lv-LV" sz="2000" dirty="0"/>
              <a:t> </a:t>
            </a:r>
            <a:endParaRPr lang="en-US" sz="2000" dirty="0"/>
          </a:p>
        </p:txBody>
      </p:sp>
    </p:spTree>
    <p:extLst>
      <p:ext uri="{BB962C8B-B14F-4D97-AF65-F5344CB8AC3E}">
        <p14:creationId xmlns:p14="http://schemas.microsoft.com/office/powerpoint/2010/main" val="24504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6688-B3F6-4C3A-80B9-9A70A8FF1DA2}"/>
              </a:ext>
            </a:extLst>
          </p:cNvPr>
          <p:cNvSpPr>
            <a:spLocks noGrp="1"/>
          </p:cNvSpPr>
          <p:nvPr>
            <p:ph type="title"/>
          </p:nvPr>
        </p:nvSpPr>
        <p:spPr>
          <a:xfrm>
            <a:off x="838200" y="365125"/>
            <a:ext cx="10515600" cy="1435100"/>
          </a:xfrm>
        </p:spPr>
        <p:txBody>
          <a:bodyPr>
            <a:normAutofit fontScale="90000"/>
          </a:bodyPr>
          <a:lstStyle/>
          <a:p>
            <a:pPr algn="ctr"/>
            <a:r>
              <a:rPr lang="lv-LV" dirty="0"/>
              <a:t>Mācību mobilitāte pieaugušo izglītības nodrošinātājiem un pieaugušo izglītojamajiem </a:t>
            </a:r>
          </a:p>
        </p:txBody>
      </p:sp>
      <p:sp>
        <p:nvSpPr>
          <p:cNvPr id="3" name="Content Placeholder 2">
            <a:extLst>
              <a:ext uri="{FF2B5EF4-FFF2-40B4-BE49-F238E27FC236}">
                <a16:creationId xmlns:a16="http://schemas.microsoft.com/office/drawing/2014/main" id="{88E6D2FD-1F45-4C66-9638-7C50BD1A8417}"/>
              </a:ext>
            </a:extLst>
          </p:cNvPr>
          <p:cNvSpPr>
            <a:spLocks noGrp="1"/>
          </p:cNvSpPr>
          <p:nvPr>
            <p:ph idx="1"/>
          </p:nvPr>
        </p:nvSpPr>
        <p:spPr>
          <a:xfrm>
            <a:off x="838200" y="2057401"/>
            <a:ext cx="10515600" cy="4293066"/>
          </a:xfrm>
        </p:spPr>
        <p:txBody>
          <a:bodyPr>
            <a:normAutofit fontScale="85000" lnSpcReduction="20000"/>
          </a:bodyPr>
          <a:lstStyle/>
          <a:p>
            <a:pPr marL="0" indent="0" algn="just">
              <a:buNone/>
            </a:pPr>
            <a:r>
              <a:rPr lang="lv-LV" dirty="0" err="1">
                <a:solidFill>
                  <a:schemeClr val="tx1"/>
                </a:solidFill>
                <a:latin typeface="+mn-lt"/>
              </a:rPr>
              <a:t>Erasmus</a:t>
            </a:r>
            <a:r>
              <a:rPr lang="lv-LV" dirty="0">
                <a:solidFill>
                  <a:schemeClr val="tx1"/>
                </a:solidFill>
                <a:latin typeface="+mn-lt"/>
              </a:rPr>
              <a:t>+ mobilitātes galvenais mērķis ir nodrošināt mācību iespējas pieaugušo izglītojamajiem, atbalstīt internacionalizāciju un institucionālo attīstību pieaugušo izglītības nodrošinātājiem un citām organizācijām, kas darbojas pieaugušo izglītības jomā.</a:t>
            </a:r>
          </a:p>
          <a:p>
            <a:pPr marL="0" indent="0" algn="just">
              <a:buNone/>
            </a:pPr>
            <a:r>
              <a:rPr lang="lv-LV" dirty="0">
                <a:solidFill>
                  <a:schemeClr val="tx1"/>
                </a:solidFill>
                <a:latin typeface="+mn-lt"/>
              </a:rPr>
              <a:t>Mobilitātes mērķi pieaugušo izglītībā: </a:t>
            </a:r>
          </a:p>
          <a:p>
            <a:pPr marL="542925" algn="just"/>
            <a:r>
              <a:rPr lang="lv-LV" dirty="0">
                <a:solidFill>
                  <a:schemeClr val="tx1"/>
                </a:solidFill>
                <a:latin typeface="+mn-lt"/>
              </a:rPr>
              <a:t>Eiropas dimensijas stiprināšana </a:t>
            </a:r>
          </a:p>
          <a:p>
            <a:pPr marL="542925" algn="just"/>
            <a:r>
              <a:rPr lang="lv-LV" dirty="0">
                <a:solidFill>
                  <a:schemeClr val="tx1"/>
                </a:solidFill>
                <a:latin typeface="+mn-lt"/>
              </a:rPr>
              <a:t>Veicināt iekļaušanas un daudzveidības, iecietības un demokrātiskas līdzdalības vērtības</a:t>
            </a:r>
          </a:p>
          <a:p>
            <a:pPr marL="542925" algn="just"/>
            <a:r>
              <a:rPr lang="lv-LV" dirty="0">
                <a:solidFill>
                  <a:schemeClr val="tx1"/>
                </a:solidFill>
                <a:latin typeface="+mn-lt"/>
              </a:rPr>
              <a:t>Veicināt zināšanas par kopīgu Eiropas mantojumu un daudzveidību</a:t>
            </a:r>
          </a:p>
          <a:p>
            <a:pPr marL="542925" algn="just"/>
            <a:r>
              <a:rPr lang="lv-LV" dirty="0">
                <a:solidFill>
                  <a:schemeClr val="tx1"/>
                </a:solidFill>
                <a:latin typeface="+mn-lt"/>
              </a:rPr>
              <a:t>Atbalstīt profesionālo (pieaugušo izglītības) tīklu attīstību visā Eiropā</a:t>
            </a:r>
          </a:p>
          <a:p>
            <a:pPr marL="542925" algn="just"/>
            <a:r>
              <a:rPr lang="lv-LV" dirty="0">
                <a:solidFill>
                  <a:schemeClr val="tx1"/>
                </a:solidFill>
                <a:latin typeface="+mn-lt"/>
              </a:rPr>
              <a:t>Uzlabot formālo, neformālo un </a:t>
            </a:r>
            <a:r>
              <a:rPr lang="lv-LV" dirty="0" err="1">
                <a:solidFill>
                  <a:schemeClr val="tx1"/>
                </a:solidFill>
                <a:latin typeface="+mn-lt"/>
              </a:rPr>
              <a:t>ikdienējo</a:t>
            </a:r>
            <a:r>
              <a:rPr lang="lv-LV" dirty="0">
                <a:solidFill>
                  <a:schemeClr val="tx1"/>
                </a:solidFill>
                <a:latin typeface="+mn-lt"/>
              </a:rPr>
              <a:t> pieaugušo izglītības kvalitāti tostarp </a:t>
            </a:r>
            <a:r>
              <a:rPr lang="lv-LV" dirty="0" err="1">
                <a:solidFill>
                  <a:schemeClr val="tx1"/>
                </a:solidFill>
                <a:latin typeface="+mn-lt"/>
              </a:rPr>
              <a:t>pamatprasmes</a:t>
            </a:r>
            <a:r>
              <a:rPr lang="lv-LV" dirty="0">
                <a:solidFill>
                  <a:schemeClr val="tx1"/>
                </a:solidFill>
                <a:latin typeface="+mn-lt"/>
              </a:rPr>
              <a:t> (rakstpratība, rēķināšanas prasme, digitālās prasmes) un citas dzīves prasmes </a:t>
            </a:r>
          </a:p>
          <a:p>
            <a:pPr algn="just"/>
            <a:endParaRPr lang="lv-LV" dirty="0">
              <a:solidFill>
                <a:schemeClr val="tx1"/>
              </a:solidFill>
            </a:endParaRPr>
          </a:p>
          <a:p>
            <a:pPr marL="0" indent="0">
              <a:buNone/>
            </a:pPr>
            <a:endParaRPr lang="lv-LV" dirty="0"/>
          </a:p>
        </p:txBody>
      </p:sp>
    </p:spTree>
    <p:extLst>
      <p:ext uri="{BB962C8B-B14F-4D97-AF65-F5344CB8AC3E}">
        <p14:creationId xmlns:p14="http://schemas.microsoft.com/office/powerpoint/2010/main" val="313344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6688-B3F6-4C3A-80B9-9A70A8FF1DA2}"/>
              </a:ext>
            </a:extLst>
          </p:cNvPr>
          <p:cNvSpPr>
            <a:spLocks noGrp="1"/>
          </p:cNvSpPr>
          <p:nvPr>
            <p:ph type="title"/>
          </p:nvPr>
        </p:nvSpPr>
        <p:spPr>
          <a:xfrm>
            <a:off x="838200" y="365125"/>
            <a:ext cx="10515600" cy="1435100"/>
          </a:xfrm>
        </p:spPr>
        <p:txBody>
          <a:bodyPr>
            <a:normAutofit fontScale="90000"/>
          </a:bodyPr>
          <a:lstStyle/>
          <a:p>
            <a:pPr algn="ctr"/>
            <a:r>
              <a:rPr lang="lv-LV" dirty="0"/>
              <a:t>Mācību mobilitāte pieaugušo izglītības nodrošinātājiem un pieaugušo izglītojamajiem </a:t>
            </a:r>
          </a:p>
        </p:txBody>
      </p:sp>
      <p:sp>
        <p:nvSpPr>
          <p:cNvPr id="3" name="Content Placeholder 2">
            <a:extLst>
              <a:ext uri="{FF2B5EF4-FFF2-40B4-BE49-F238E27FC236}">
                <a16:creationId xmlns:a16="http://schemas.microsoft.com/office/drawing/2014/main" id="{88E6D2FD-1F45-4C66-9638-7C50BD1A8417}"/>
              </a:ext>
            </a:extLst>
          </p:cNvPr>
          <p:cNvSpPr>
            <a:spLocks noGrp="1"/>
          </p:cNvSpPr>
          <p:nvPr>
            <p:ph idx="1"/>
          </p:nvPr>
        </p:nvSpPr>
        <p:spPr>
          <a:xfrm>
            <a:off x="838200" y="2057401"/>
            <a:ext cx="10515600" cy="4293066"/>
          </a:xfrm>
        </p:spPr>
        <p:txBody>
          <a:bodyPr>
            <a:normAutofit fontScale="92500" lnSpcReduction="10000"/>
          </a:bodyPr>
          <a:lstStyle/>
          <a:p>
            <a:pPr algn="just"/>
            <a:r>
              <a:rPr lang="lv-LV" dirty="0">
                <a:solidFill>
                  <a:schemeClr val="tx1"/>
                </a:solidFill>
                <a:latin typeface="+mn-lt"/>
              </a:rPr>
              <a:t>Paplašināt un dažādot pieaugušo izglītības piedāvājumu, paaugstinot kvalifikāciju pieaugušo pedagogiem</a:t>
            </a:r>
          </a:p>
          <a:p>
            <a:pPr algn="just"/>
            <a:r>
              <a:rPr lang="lv-LV" dirty="0">
                <a:solidFill>
                  <a:schemeClr val="tx1"/>
                </a:solidFill>
                <a:latin typeface="+mn-lt"/>
              </a:rPr>
              <a:t>Vienkāršot augstas kvalitātes mācību un apmācības programmu īstenošanu un pieejamību visos pieaugušo izglītības veidos un padarīt tās atbilstošas indivīda un sabiedrības vajadzībām kopumā</a:t>
            </a:r>
          </a:p>
          <a:p>
            <a:pPr algn="just"/>
            <a:r>
              <a:rPr lang="lv-LV" dirty="0">
                <a:solidFill>
                  <a:schemeClr val="tx1"/>
                </a:solidFill>
                <a:latin typeface="+mn-lt"/>
              </a:rPr>
              <a:t>Pieaugušo izglītības nodrošinātāju spēju veicināšana augstas kvalitātes mobilitātes projektu īstenošanai</a:t>
            </a:r>
          </a:p>
          <a:p>
            <a:pPr algn="just"/>
            <a:r>
              <a:rPr lang="lv-LV" dirty="0">
                <a:solidFill>
                  <a:schemeClr val="tx1"/>
                </a:solidFill>
                <a:latin typeface="+mn-lt"/>
              </a:rPr>
              <a:t>Paaugstināt visu vecumu un sociāli ekonomiskās izcelsmes pieaugušo dalību pieaugušo izglītībā, īpaši veicinot to organizāciju līdzdalību, kuras strādā ar nelabvēlīgā situācijā esošiem izglītojamajiem, maziem pieaugušo izglītības sniedzējiem, programmas </a:t>
            </a:r>
            <a:r>
              <a:rPr lang="lv-LV" dirty="0" err="1">
                <a:solidFill>
                  <a:schemeClr val="tx1"/>
                </a:solidFill>
                <a:latin typeface="+mn-lt"/>
              </a:rPr>
              <a:t>jaunpienācējiem</a:t>
            </a:r>
            <a:r>
              <a:rPr lang="lv-LV" dirty="0">
                <a:solidFill>
                  <a:schemeClr val="tx1"/>
                </a:solidFill>
                <a:latin typeface="+mn-lt"/>
              </a:rPr>
              <a:t> un mazāk pieredzējušām organizācijām.</a:t>
            </a:r>
          </a:p>
          <a:p>
            <a:pPr marL="0" indent="0">
              <a:buNone/>
            </a:pPr>
            <a:endParaRPr lang="lv-LV" dirty="0"/>
          </a:p>
        </p:txBody>
      </p:sp>
    </p:spTree>
    <p:extLst>
      <p:ext uri="{BB962C8B-B14F-4D97-AF65-F5344CB8AC3E}">
        <p14:creationId xmlns:p14="http://schemas.microsoft.com/office/powerpoint/2010/main" val="174689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0"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844B1FE-D322-4DAB-993A-C75F1F28BDDA}"/>
              </a:ext>
            </a:extLst>
          </p:cNvPr>
          <p:cNvSpPr>
            <a:spLocks noGrp="1"/>
          </p:cNvSpPr>
          <p:nvPr>
            <p:ph type="title"/>
          </p:nvPr>
        </p:nvSpPr>
        <p:spPr>
          <a:xfrm>
            <a:off x="1098468" y="885651"/>
            <a:ext cx="3229803" cy="4624603"/>
          </a:xfrm>
        </p:spPr>
        <p:txBody>
          <a:bodyPr>
            <a:normAutofit/>
          </a:bodyPr>
          <a:lstStyle/>
          <a:p>
            <a:r>
              <a:rPr lang="lv-LV" sz="4100" dirty="0" err="1">
                <a:solidFill>
                  <a:srgbClr val="FFFFFF"/>
                </a:solidFill>
              </a:rPr>
              <a:t>Erasmus</a:t>
            </a:r>
            <a:r>
              <a:rPr lang="lv-LV" sz="4100" dirty="0">
                <a:solidFill>
                  <a:srgbClr val="FFFFFF"/>
                </a:solidFill>
              </a:rPr>
              <a:t>+ pieaugušo izglītība</a:t>
            </a:r>
          </a:p>
        </p:txBody>
      </p:sp>
      <p:sp>
        <p:nvSpPr>
          <p:cNvPr id="3" name="Content Placeholder 2">
            <a:extLst>
              <a:ext uri="{FF2B5EF4-FFF2-40B4-BE49-F238E27FC236}">
                <a16:creationId xmlns:a16="http://schemas.microsoft.com/office/drawing/2014/main" id="{32B8CB45-3EA7-462A-BCF4-51B48061CA98}"/>
              </a:ext>
            </a:extLst>
          </p:cNvPr>
          <p:cNvSpPr>
            <a:spLocks noGrp="1"/>
          </p:cNvSpPr>
          <p:nvPr>
            <p:ph idx="1"/>
          </p:nvPr>
        </p:nvSpPr>
        <p:spPr>
          <a:xfrm>
            <a:off x="4937671" y="1405366"/>
            <a:ext cx="6525220" cy="5521415"/>
          </a:xfrm>
        </p:spPr>
        <p:txBody>
          <a:bodyPr anchor="ctr">
            <a:normAutofit/>
          </a:bodyPr>
          <a:lstStyle/>
          <a:p>
            <a:pPr rtl="0"/>
            <a:r>
              <a:rPr lang="lv-LV" sz="2400" b="0" i="0" dirty="0">
                <a:solidFill>
                  <a:schemeClr val="tx1"/>
                </a:solidFill>
                <a:effectLst/>
                <a:latin typeface="Calibri" panose="020F0502020204030204" pitchFamily="34" charset="0"/>
              </a:rPr>
              <a:t>Pieaugušo izglītība: </a:t>
            </a:r>
            <a:r>
              <a:rPr lang="lv-LV" sz="2400" dirty="0">
                <a:solidFill>
                  <a:schemeClr val="tx1"/>
                </a:solidFill>
                <a:latin typeface="Calibri" panose="020F0502020204030204" pitchFamily="34" charset="0"/>
              </a:rPr>
              <a:t>V</a:t>
            </a:r>
            <a:r>
              <a:rPr lang="lv-LV" sz="2400" b="0" i="0" dirty="0">
                <a:solidFill>
                  <a:schemeClr val="tx1"/>
                </a:solidFill>
                <a:effectLst/>
                <a:latin typeface="Calibri" panose="020F0502020204030204" pitchFamily="34" charset="0"/>
              </a:rPr>
              <a:t>isu veidu neprofesionālā izglītība - formālā, neformālā vai </a:t>
            </a:r>
            <a:r>
              <a:rPr lang="lv-LV" sz="2400" b="0" i="0" dirty="0" err="1">
                <a:solidFill>
                  <a:schemeClr val="tx1"/>
                </a:solidFill>
                <a:effectLst/>
                <a:latin typeface="Calibri" panose="020F0502020204030204" pitchFamily="34" charset="0"/>
              </a:rPr>
              <a:t>ikdienējā</a:t>
            </a:r>
            <a:r>
              <a:rPr lang="lv-LV" sz="2400" b="0" i="0" dirty="0">
                <a:solidFill>
                  <a:schemeClr val="tx1"/>
                </a:solidFill>
                <a:effectLst/>
                <a:latin typeface="Calibri" panose="020F0502020204030204" pitchFamily="34" charset="0"/>
              </a:rPr>
              <a:t> </a:t>
            </a:r>
          </a:p>
          <a:p>
            <a:pPr rtl="0"/>
            <a:r>
              <a:rPr lang="lv-LV" sz="2400" b="0" i="0" dirty="0">
                <a:solidFill>
                  <a:schemeClr val="tx1"/>
                </a:solidFill>
                <a:effectLst/>
                <a:latin typeface="Calibri" panose="020F0502020204030204" pitchFamily="34" charset="0"/>
              </a:rPr>
              <a:t>Pieaugušo izglītības iestāde: Jebkura publiska vai privāta organizācija, kas aktīvi darbojas pieaugušo izglītības jomā</a:t>
            </a:r>
          </a:p>
          <a:p>
            <a:pPr marL="444500" indent="0" rtl="0">
              <a:buNone/>
            </a:pPr>
            <a:r>
              <a:rPr lang="lv-LV" sz="1800" b="0" i="0" u="none" strike="noStrike" baseline="0" dirty="0">
                <a:solidFill>
                  <a:srgbClr val="000000"/>
                </a:solidFill>
                <a:latin typeface="Times New Roman" panose="02020603050405020304" pitchFamily="18" charset="0"/>
              </a:rPr>
              <a:t>- izglītojošā darbība noteikta organizācijas dibināšanas dokumentos</a:t>
            </a:r>
          </a:p>
          <a:p>
            <a:pPr marL="444500" indent="0" rtl="0">
              <a:buNone/>
            </a:pPr>
            <a:r>
              <a:rPr lang="lv-LV" sz="1800" dirty="0">
                <a:solidFill>
                  <a:srgbClr val="000000"/>
                </a:solidFill>
                <a:latin typeface="Times New Roman" panose="02020603050405020304" pitchFamily="18" charset="0"/>
              </a:rPr>
              <a:t>- </a:t>
            </a:r>
            <a:r>
              <a:rPr lang="lv-LV" sz="1800" dirty="0" err="1">
                <a:solidFill>
                  <a:srgbClr val="000000"/>
                </a:solidFill>
                <a:latin typeface="Times New Roman" panose="02020603050405020304" pitchFamily="18" charset="0"/>
              </a:rPr>
              <a:t>dalībtiesiskās</a:t>
            </a:r>
            <a:r>
              <a:rPr lang="lv-LV" sz="1800" dirty="0">
                <a:solidFill>
                  <a:srgbClr val="000000"/>
                </a:solidFill>
                <a:latin typeface="Times New Roman" panose="02020603050405020304" pitchFamily="18" charset="0"/>
              </a:rPr>
              <a:t> organizācijas: </a:t>
            </a:r>
            <a:r>
              <a:rPr lang="lv-LV" sz="1800" dirty="0">
                <a:solidFill>
                  <a:srgbClr val="000000"/>
                </a:solidFill>
                <a:latin typeface="Times New Roman" panose="02020603050405020304" pitchFamily="18" charset="0"/>
                <a:hlinkClick r:id="rId2"/>
              </a:rPr>
              <a:t>https://www.erasmusplus.lv/sites/default/files/media_document/e_dalibtiesigie_2022_ka1_ae_izm.pdf</a:t>
            </a:r>
            <a:r>
              <a:rPr lang="lv-LV" sz="1800" dirty="0">
                <a:solidFill>
                  <a:srgbClr val="000000"/>
                </a:solidFill>
                <a:latin typeface="Times New Roman" panose="02020603050405020304" pitchFamily="18" charset="0"/>
              </a:rPr>
              <a:t> </a:t>
            </a:r>
            <a:endParaRPr lang="lv-LV" sz="2400" b="0" i="0" dirty="0">
              <a:solidFill>
                <a:schemeClr val="tx1"/>
              </a:solidFill>
              <a:effectLst/>
              <a:latin typeface="Calibri" panose="020F0502020204030204" pitchFamily="34" charset="0"/>
            </a:endParaRPr>
          </a:p>
          <a:p>
            <a:r>
              <a:rPr lang="lv-LV" sz="2400" b="0" i="0" dirty="0">
                <a:solidFill>
                  <a:schemeClr val="tx1"/>
                </a:solidFill>
                <a:effectLst/>
                <a:latin typeface="Calibri" panose="020F0502020204030204" pitchFamily="34" charset="0"/>
              </a:rPr>
              <a:t>Pieaugušo izglītības </a:t>
            </a:r>
            <a:r>
              <a:rPr lang="lv-LV" sz="2400" b="0" i="0" dirty="0" err="1">
                <a:solidFill>
                  <a:schemeClr val="tx1"/>
                </a:solidFill>
                <a:effectLst/>
                <a:latin typeface="Calibri" panose="020F0502020204030204" pitchFamily="34" charset="0"/>
              </a:rPr>
              <a:t>apguvējs</a:t>
            </a:r>
            <a:r>
              <a:rPr lang="lv-LV" sz="2400" b="0" i="0" dirty="0">
                <a:solidFill>
                  <a:schemeClr val="tx1"/>
                </a:solidFill>
                <a:effectLst/>
                <a:latin typeface="Calibri" panose="020F0502020204030204" pitchFamily="34" charset="0"/>
              </a:rPr>
              <a:t>: Jebkura persona, kura, iepriekš ir apguvusi vai pārtraukusi sākotnējo izglītību vai apmācību, atsāk apgūt </a:t>
            </a:r>
            <a:r>
              <a:rPr lang="lv-LV" sz="2400" dirty="0">
                <a:solidFill>
                  <a:schemeClr val="tx1"/>
                </a:solidFill>
                <a:latin typeface="Calibri" panose="020F0502020204030204" pitchFamily="34" charset="0"/>
              </a:rPr>
              <a:t>jebkāda veida izglītību (formālu, neformālu vai </a:t>
            </a:r>
            <a:r>
              <a:rPr lang="lv-LV" sz="2400" dirty="0" err="1">
                <a:solidFill>
                  <a:schemeClr val="tx1"/>
                </a:solidFill>
                <a:latin typeface="Calibri" panose="020F0502020204030204" pitchFamily="34" charset="0"/>
              </a:rPr>
              <a:t>ikdienēju</a:t>
            </a:r>
            <a:r>
              <a:rPr lang="lv-LV" sz="2400" dirty="0">
                <a:solidFill>
                  <a:schemeClr val="tx1"/>
                </a:solidFill>
                <a:latin typeface="Calibri" panose="020F0502020204030204" pitchFamily="34" charset="0"/>
              </a:rPr>
              <a:t>), kas nav profesionālā izglītība. </a:t>
            </a:r>
            <a:r>
              <a:rPr lang="lv-LV" sz="1800" b="0" i="0" u="none" strike="noStrike" baseline="0" dirty="0">
                <a:solidFill>
                  <a:srgbClr val="000000"/>
                </a:solidFill>
              </a:rPr>
              <a:t>	</a:t>
            </a:r>
          </a:p>
          <a:p>
            <a:pPr rtl="0"/>
            <a:endParaRPr lang="lv-LV" sz="2400" b="0" i="0" dirty="0">
              <a:effectLst/>
              <a:latin typeface="Calibri" panose="020F0502020204030204" pitchFamily="34" charset="0"/>
            </a:endParaRPr>
          </a:p>
          <a:p>
            <a:endParaRPr lang="lv-LV" sz="2400" dirty="0"/>
          </a:p>
          <a:p>
            <a:endParaRPr lang="lv-LV" sz="2400" dirty="0"/>
          </a:p>
          <a:p>
            <a:pPr marL="0" indent="0">
              <a:buNone/>
            </a:pPr>
            <a:endParaRPr lang="lv-LV" sz="2400" dirty="0"/>
          </a:p>
        </p:txBody>
      </p:sp>
    </p:spTree>
    <p:extLst>
      <p:ext uri="{BB962C8B-B14F-4D97-AF65-F5344CB8AC3E}">
        <p14:creationId xmlns:p14="http://schemas.microsoft.com/office/powerpoint/2010/main" val="3281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CBDA853-6675-409F-BCE4-94BDA9CB499C}"/>
              </a:ext>
            </a:extLst>
          </p:cNvPr>
          <p:cNvGraphicFramePr/>
          <p:nvPr>
            <p:extLst>
              <p:ext uri="{D42A27DB-BD31-4B8C-83A1-F6EECF244321}">
                <p14:modId xmlns:p14="http://schemas.microsoft.com/office/powerpoint/2010/main" val="2106823335"/>
              </p:ext>
            </p:extLst>
          </p:nvPr>
        </p:nvGraphicFramePr>
        <p:xfrm>
          <a:off x="436970" y="355600"/>
          <a:ext cx="11437530" cy="6126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16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49EAD-0C61-4234-8E9E-F7EE9A8CFE35}"/>
              </a:ext>
            </a:extLst>
          </p:cNvPr>
          <p:cNvSpPr>
            <a:spLocks noGrp="1"/>
          </p:cNvSpPr>
          <p:nvPr>
            <p:ph type="title"/>
          </p:nvPr>
        </p:nvSpPr>
        <p:spPr/>
        <p:txBody>
          <a:bodyPr/>
          <a:lstStyle/>
          <a:p>
            <a:pPr algn="ctr"/>
            <a:r>
              <a:rPr lang="lv-LV" b="1" dirty="0">
                <a:solidFill>
                  <a:srgbClr val="007FC7"/>
                </a:solidFill>
                <a:latin typeface="Verdana" panose="020B0604030504040204" pitchFamily="34" charset="0"/>
                <a:ea typeface="Verdana" panose="020B0604030504040204" pitchFamily="34" charset="0"/>
              </a:rPr>
              <a:t>Mācību mobilitāte pieaugušo izglītības speciālistiem</a:t>
            </a:r>
          </a:p>
        </p:txBody>
      </p:sp>
      <p:sp>
        <p:nvSpPr>
          <p:cNvPr id="6" name="Content Placeholder 5">
            <a:extLst>
              <a:ext uri="{FF2B5EF4-FFF2-40B4-BE49-F238E27FC236}">
                <a16:creationId xmlns:a16="http://schemas.microsoft.com/office/drawing/2014/main" id="{9B380958-1D10-44C7-B4AA-8A0803643C02}"/>
              </a:ext>
            </a:extLst>
          </p:cNvPr>
          <p:cNvSpPr>
            <a:spLocks noGrp="1"/>
          </p:cNvSpPr>
          <p:nvPr>
            <p:ph idx="1"/>
          </p:nvPr>
        </p:nvSpPr>
        <p:spPr>
          <a:xfrm>
            <a:off x="838200" y="1825625"/>
            <a:ext cx="8058150" cy="4351338"/>
          </a:xfrm>
        </p:spPr>
        <p:txBody>
          <a:bodyPr>
            <a:normAutofit/>
          </a:bodyPr>
          <a:lstStyle/>
          <a:p>
            <a:pPr marL="0" indent="0" algn="just">
              <a:buNone/>
            </a:pPr>
            <a:r>
              <a:rPr lang="lv-LV" sz="2000" dirty="0"/>
              <a:t>Pieaugušo izglītības speciālistiem tiek piedāvāta profesionālās pilnveides iespējas ārvalstīs, uzlabot un dažādot metodiskās zināšanas un prasmes par pieaugušo izglītošanu. </a:t>
            </a:r>
          </a:p>
          <a:p>
            <a:pPr marL="361950" indent="0">
              <a:buNone/>
            </a:pPr>
            <a:r>
              <a:rPr lang="lv-LV" sz="2000" dirty="0"/>
              <a:t>- Darba ēnošana (no 2 līdz 60 dienām)</a:t>
            </a:r>
          </a:p>
          <a:p>
            <a:pPr marL="361950" indent="0">
              <a:buNone/>
            </a:pPr>
            <a:r>
              <a:rPr lang="lv-LV" sz="2000" dirty="0"/>
              <a:t>- Nodarbību vadīšana (no 2 līdz 365 dienām)</a:t>
            </a:r>
          </a:p>
          <a:p>
            <a:pPr marL="361950" indent="0">
              <a:buNone/>
            </a:pPr>
            <a:r>
              <a:rPr lang="lv-LV" sz="2000" dirty="0"/>
              <a:t>- Profesionālās pilnveides kursi un mācības (no 2 līdz 30 dienām)</a:t>
            </a:r>
          </a:p>
          <a:p>
            <a:pPr marL="0" indent="0">
              <a:buNone/>
            </a:pPr>
            <a:r>
              <a:rPr lang="lv-LV" sz="2000" dirty="0"/>
              <a:t>Dalībnieku vidū ir skolotāji, pasniedzēji un citi eksperti pieaugušo izglītībā, arī personāls, kas nav pedagogi, t.i. ietver personālu, kuri strādā pieaugušo izglītībā kas ir pieaugušo izglītības nodrošinātāji (piemēram, vadības personāls), vai personāls, kas  darbojas pieaugušo izglītības jomā (piemēram, brīvprātīgie, konsultanti, politikas koordinatori, kas atbild par pieaugušo izglītību, utt.).</a:t>
            </a:r>
          </a:p>
        </p:txBody>
      </p:sp>
      <p:pic>
        <p:nvPicPr>
          <p:cNvPr id="1026" name="Picture 2" descr="Celebrate Grandparents’ Day by Helping to Teach Technology">
            <a:extLst>
              <a:ext uri="{FF2B5EF4-FFF2-40B4-BE49-F238E27FC236}">
                <a16:creationId xmlns:a16="http://schemas.microsoft.com/office/drawing/2014/main" id="{47ED678C-AEA8-47F0-A985-E34C497C5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350" y="3682980"/>
            <a:ext cx="2647908" cy="195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1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E0A0-DEDA-48F7-BC6A-02BEB7E83CA4}"/>
              </a:ext>
            </a:extLst>
          </p:cNvPr>
          <p:cNvSpPr>
            <a:spLocks noGrp="1"/>
          </p:cNvSpPr>
          <p:nvPr>
            <p:ph type="title"/>
          </p:nvPr>
        </p:nvSpPr>
        <p:spPr/>
        <p:txBody>
          <a:bodyPr>
            <a:normAutofit/>
          </a:bodyPr>
          <a:lstStyle/>
          <a:p>
            <a:pPr algn="ctr"/>
            <a:r>
              <a:rPr lang="lv-LV" b="1" dirty="0">
                <a:solidFill>
                  <a:srgbClr val="007FC7"/>
                </a:solidFill>
                <a:latin typeface="Verdana" panose="020B0604030504040204" pitchFamily="34" charset="0"/>
                <a:ea typeface="Verdana" panose="020B0604030504040204" pitchFamily="34" charset="0"/>
              </a:rPr>
              <a:t>Mācību mobilitāte pieaugušo izglītības speciālistiem</a:t>
            </a:r>
          </a:p>
        </p:txBody>
      </p:sp>
      <p:sp>
        <p:nvSpPr>
          <p:cNvPr id="3" name="Content Placeholder 2">
            <a:extLst>
              <a:ext uri="{FF2B5EF4-FFF2-40B4-BE49-F238E27FC236}">
                <a16:creationId xmlns:a16="http://schemas.microsoft.com/office/drawing/2014/main" id="{5519DBB8-4286-4ECC-A76D-EB318BC8A4EE}"/>
              </a:ext>
            </a:extLst>
          </p:cNvPr>
          <p:cNvSpPr>
            <a:spLocks noGrp="1"/>
          </p:cNvSpPr>
          <p:nvPr>
            <p:ph idx="1"/>
          </p:nvPr>
        </p:nvSpPr>
        <p:spPr/>
        <p:txBody>
          <a:bodyPr>
            <a:normAutofit/>
          </a:bodyPr>
          <a:lstStyle/>
          <a:p>
            <a:pPr algn="just"/>
            <a:r>
              <a:rPr lang="lv-LV" dirty="0"/>
              <a:t>Personāls, kas ir iesaistīts stratēģiskajā attīstībā, kā arī personāls kas atbild par pieaugušo izglītību un ir darba tiesiskajās attiecībās ar nosūtītāja pieaugušo izglītības organizāciju</a:t>
            </a:r>
          </a:p>
          <a:p>
            <a:pPr algn="just"/>
            <a:r>
              <a:rPr lang="lv-LV" dirty="0">
                <a:effectLst/>
                <a:ea typeface="Calibri" panose="020F0502020204030204" pitchFamily="34" charset="0"/>
                <a:cs typeface="Times New Roman" panose="02020603050405020304" pitchFamily="18" charset="0"/>
              </a:rPr>
              <a:t>Dalībniekiem jāstrādā nosūtītāja organizācijā vai regulāri jāsadarbojas ar nosūtītāju organizāciju, lai palīdzētu īstenot organizācijas pamatdarbības (piem</a:t>
            </a:r>
            <a:r>
              <a:rPr lang="lv-LV" dirty="0">
                <a:ea typeface="Calibri" panose="020F0502020204030204" pitchFamily="34" charset="0"/>
                <a:cs typeface="Times New Roman" panose="02020603050405020304" pitchFamily="18" charset="0"/>
              </a:rPr>
              <a:t>ē</a:t>
            </a:r>
            <a:r>
              <a:rPr lang="lv-LV" dirty="0">
                <a:effectLst/>
                <a:ea typeface="Calibri" panose="020F0502020204030204" pitchFamily="34" charset="0"/>
                <a:cs typeface="Times New Roman" panose="02020603050405020304" pitchFamily="18" charset="0"/>
              </a:rPr>
              <a:t>ram, ārēji treneri, eksperti, brīvprātīgie u.c.).</a:t>
            </a:r>
          </a:p>
          <a:p>
            <a:pPr algn="just">
              <a:lnSpc>
                <a:spcPct val="107000"/>
              </a:lnSpc>
              <a:spcAft>
                <a:spcPts val="800"/>
              </a:spcAft>
            </a:pPr>
            <a:r>
              <a:rPr lang="lv-LV" dirty="0"/>
              <a:t>Mācību aktivitātēm jānotiek ir ārzemēs, programmas valstīs.</a:t>
            </a:r>
          </a:p>
          <a:p>
            <a:pPr algn="just">
              <a:lnSpc>
                <a:spcPct val="107000"/>
              </a:lnSpc>
              <a:spcAft>
                <a:spcPts val="800"/>
              </a:spcAft>
            </a:pPr>
            <a:r>
              <a:rPr lang="lv-LV" dirty="0">
                <a:effectLst/>
                <a:latin typeface="Calibri" panose="020F0502020204030204" pitchFamily="34" charset="0"/>
                <a:ea typeface="Calibri" panose="020F0502020204030204" pitchFamily="34" charset="0"/>
                <a:cs typeface="Times New Roman" panose="02020603050405020304" pitchFamily="18" charset="0"/>
              </a:rPr>
              <a:t>Papildus fiziskai mobilitātei visas personāla mobilitātes aktivitātes var apvienot ar virtuālajām mācību aktivitātēm. </a:t>
            </a:r>
            <a:endParaRPr lang="lv-LV" dirty="0"/>
          </a:p>
        </p:txBody>
      </p:sp>
    </p:spTree>
    <p:extLst>
      <p:ext uri="{BB962C8B-B14F-4D97-AF65-F5344CB8AC3E}">
        <p14:creationId xmlns:p14="http://schemas.microsoft.com/office/powerpoint/2010/main" val="4030405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5859</TotalTime>
  <Words>2681</Words>
  <Application>Microsoft Office PowerPoint</Application>
  <PresentationFormat>Widescreen</PresentationFormat>
  <Paragraphs>219</Paragraphs>
  <Slides>28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Calibri</vt:lpstr>
      <vt:lpstr>Calibri Light</vt:lpstr>
      <vt:lpstr>inherit</vt:lpstr>
      <vt:lpstr>Roboto</vt:lpstr>
      <vt:lpstr>Roboto Bk</vt:lpstr>
      <vt:lpstr>RobustaTLPro-Regular</vt:lpstr>
      <vt:lpstr>Times New Roman</vt:lpstr>
      <vt:lpstr>Verdana</vt:lpstr>
      <vt:lpstr>Wingdings</vt:lpstr>
      <vt:lpstr>Office Theme</vt:lpstr>
      <vt:lpstr>Custom Design</vt:lpstr>
      <vt:lpstr>Erasmus+ 2022.gada konkurss - pieaugušo mobilitātes (KA1) izglītības sektorā 2.kārta 2022.gada 25.augusts</vt:lpstr>
      <vt:lpstr>Procesu shēma dalībniekiem</vt:lpstr>
      <vt:lpstr>Erasmus+ Programmas vadlīnijas</vt:lpstr>
      <vt:lpstr>Mācību mobilitāte pieaugušo izglītības nodrošinātājiem un pieaugušo izglītojamajiem </vt:lpstr>
      <vt:lpstr>Mācību mobilitāte pieaugušo izglītības nodrošinātājiem un pieaugušo izglītojamajiem </vt:lpstr>
      <vt:lpstr>Erasmus+ pieaugušo izglītība</vt:lpstr>
      <vt:lpstr>PowerPoint Presentation</vt:lpstr>
      <vt:lpstr>Mācību mobilitāte pieaugušo izglītības speciālistiem</vt:lpstr>
      <vt:lpstr>Mācību mobilitāte pieaugušo izglītības speciālistiem</vt:lpstr>
      <vt:lpstr>Mācību mobilitāte pieaugušo izglītojamiem</vt:lpstr>
      <vt:lpstr>Mācību mobilitāte pieaugušo izglītojamiem</vt:lpstr>
      <vt:lpstr>Mācību mobilitāte pieaugušo izglītojamiem</vt:lpstr>
      <vt:lpstr>Citas atbalstītās aktivitātes</vt:lpstr>
      <vt:lpstr>Kā pieteikties Erasmus+ programmā?</vt:lpstr>
      <vt:lpstr>Erasmus akreditācija skolu, pieaugušo izglītības, profesionālās izglītības un mācību jomā: </vt:lpstr>
      <vt:lpstr>Erasmus akreditācija pieaugušo izglītībā</vt:lpstr>
      <vt:lpstr>EPALE</vt:lpstr>
      <vt:lpstr>Pieteikuma tehniskās atbilstības vērtēšana (ĪSTERMIŅA PROJEKTI)</vt:lpstr>
      <vt:lpstr>Kvalitatīva projekta vērtējums ir vismaz 60 punkti no 100.   Turklāt tiem jābūt vismaz pusei no maksimālā punktu skaita katrā no kritērijiem.   Iesniegtos projektus vērtē Nacionālā aģentūra atbilstoši kvalitātei, vadoties pēc Eiropas Komisijas (EK) noteiktajiem projektu vērtēšanas kritērijiem.   Latvijā Nacionālās aģentūras (LV01) funkciju pilda Valsts izglītības attīstības aģentūra. </vt:lpstr>
      <vt:lpstr>Kvalitātes kritēriji (ĪSTERMIŅA PROJEKTI)  </vt:lpstr>
      <vt:lpstr>Kvalitātes kritēriji (ĪSTERMIŅA PROJEKTI) </vt:lpstr>
      <vt:lpstr>Kvalitātes kritēriji (ĪSTERMIŅA PROJEKTI) </vt:lpstr>
      <vt:lpstr>Erasmus+ programmas prioritātes</vt:lpstr>
      <vt:lpstr>Erasmus kvalitātes standarti</vt:lpstr>
      <vt:lpstr>Kursu kvalitātes standarti</vt:lpstr>
      <vt:lpstr>Pieteikšanās</vt:lpstr>
      <vt:lpstr>Papildu informācija – saites uz dokumentiem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Virsraksts</dc:title>
  <dc:creator>Diāna Zakrevska</dc:creator>
  <cp:lastModifiedBy>Ivars Gorda</cp:lastModifiedBy>
  <cp:revision>201</cp:revision>
  <dcterms:created xsi:type="dcterms:W3CDTF">2021-04-08T06:08:16Z</dcterms:created>
  <dcterms:modified xsi:type="dcterms:W3CDTF">2022-09-07T08:12:33Z</dcterms:modified>
</cp:coreProperties>
</file>